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6" r:id="rId5"/>
    <p:sldId id="276" r:id="rId6"/>
    <p:sldId id="277" r:id="rId7"/>
    <p:sldId id="278" r:id="rId8"/>
    <p:sldId id="279" r:id="rId9"/>
    <p:sldId id="280" r:id="rId10"/>
    <p:sldId id="283" r:id="rId11"/>
    <p:sldId id="282" r:id="rId12"/>
    <p:sldId id="281" r:id="rId13"/>
    <p:sldId id="269" r:id="rId14"/>
    <p:sldId id="270" r:id="rId15"/>
    <p:sldId id="272" r:id="rId16"/>
    <p:sldId id="273" r:id="rId17"/>
    <p:sldId id="275" r:id="rId18"/>
    <p:sldId id="274" r:id="rId19"/>
    <p:sldId id="271"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8D9890-ACC8-4251-A8E7-1D07A053DCFC}" v="2" dt="2026-02-19T20:06:32.3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3561" autoAdjust="0"/>
  </p:normalViewPr>
  <p:slideViewPr>
    <p:cSldViewPr snapToGrid="0">
      <p:cViewPr varScale="1">
        <p:scale>
          <a:sx n="71" d="100"/>
          <a:sy n="71" d="100"/>
        </p:scale>
        <p:origin x="1032" y="6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llsten, Nicole" userId="d8feebc1-d55d-4927-a232-2f9b351d9378" providerId="ADAL" clId="{9D70ED90-D38B-4C1F-B2B3-3E5A8ECA0D5F}"/>
    <pc:docChg chg="custSel modSld">
      <pc:chgData name="Hallsten, Nicole" userId="d8feebc1-d55d-4927-a232-2f9b351d9378" providerId="ADAL" clId="{9D70ED90-D38B-4C1F-B2B3-3E5A8ECA0D5F}" dt="2026-02-19T20:10:44.342" v="86" actId="313"/>
      <pc:docMkLst>
        <pc:docMk/>
      </pc:docMkLst>
      <pc:sldChg chg="addSp delSp modSp mod">
        <pc:chgData name="Hallsten, Nicole" userId="d8feebc1-d55d-4927-a232-2f9b351d9378" providerId="ADAL" clId="{9D70ED90-D38B-4C1F-B2B3-3E5A8ECA0D5F}" dt="2026-02-19T20:09:15.474" v="81"/>
        <pc:sldMkLst>
          <pc:docMk/>
          <pc:sldMk cId="984726605" sldId="276"/>
        </pc:sldMkLst>
        <pc:spChg chg="add del mod">
          <ac:chgData name="Hallsten, Nicole" userId="d8feebc1-d55d-4927-a232-2f9b351d9378" providerId="ADAL" clId="{9D70ED90-D38B-4C1F-B2B3-3E5A8ECA0D5F}" dt="2026-02-19T20:08:52.748" v="56" actId="21"/>
          <ac:spMkLst>
            <pc:docMk/>
            <pc:sldMk cId="984726605" sldId="276"/>
            <ac:spMk id="2" creationId="{FB1C3ADD-1F12-DCED-ACC6-324631014CC3}"/>
          </ac:spMkLst>
        </pc:spChg>
        <pc:spChg chg="add mod ord">
          <ac:chgData name="Hallsten, Nicole" userId="d8feebc1-d55d-4927-a232-2f9b351d9378" providerId="ADAL" clId="{9D70ED90-D38B-4C1F-B2B3-3E5A8ECA0D5F}" dt="2026-02-19T20:09:15.474" v="81"/>
          <ac:spMkLst>
            <pc:docMk/>
            <pc:sldMk cId="984726605" sldId="276"/>
            <ac:spMk id="3" creationId="{6812EFA9-3B15-3CBE-44C3-D0609AF3F87D}"/>
          </ac:spMkLst>
        </pc:spChg>
        <pc:picChg chg="mod">
          <ac:chgData name="Hallsten, Nicole" userId="d8feebc1-d55d-4927-a232-2f9b351d9378" providerId="ADAL" clId="{9D70ED90-D38B-4C1F-B2B3-3E5A8ECA0D5F}" dt="2026-02-19T20:05:22.359" v="2" actId="962"/>
          <ac:picMkLst>
            <pc:docMk/>
            <pc:sldMk cId="984726605" sldId="276"/>
            <ac:picMk id="12" creationId="{D881C1A0-52CA-A924-A30A-C69AE56B3997}"/>
          </ac:picMkLst>
        </pc:picChg>
      </pc:sldChg>
      <pc:sldChg chg="modSp mod">
        <pc:chgData name="Hallsten, Nicole" userId="d8feebc1-d55d-4927-a232-2f9b351d9378" providerId="ADAL" clId="{9D70ED90-D38B-4C1F-B2B3-3E5A8ECA0D5F}" dt="2026-02-19T20:06:32.375" v="4" actId="962"/>
        <pc:sldMkLst>
          <pc:docMk/>
          <pc:sldMk cId="799880174" sldId="282"/>
        </pc:sldMkLst>
        <pc:graphicFrameChg chg="mod modGraphic">
          <ac:chgData name="Hallsten, Nicole" userId="d8feebc1-d55d-4927-a232-2f9b351d9378" providerId="ADAL" clId="{9D70ED90-D38B-4C1F-B2B3-3E5A8ECA0D5F}" dt="2026-02-19T20:06:32.375" v="4" actId="962"/>
          <ac:graphicFrameMkLst>
            <pc:docMk/>
            <pc:sldMk cId="799880174" sldId="282"/>
            <ac:graphicFrameMk id="5" creationId="{1FD89891-8E9A-9A48-7127-AA888D9B60A8}"/>
          </ac:graphicFrameMkLst>
        </pc:graphicFrameChg>
      </pc:sldChg>
      <pc:sldChg chg="addSp delSp modSp mod">
        <pc:chgData name="Hallsten, Nicole" userId="d8feebc1-d55d-4927-a232-2f9b351d9378" providerId="ADAL" clId="{9D70ED90-D38B-4C1F-B2B3-3E5A8ECA0D5F}" dt="2026-02-19T20:10:44.342" v="86" actId="313"/>
        <pc:sldMkLst>
          <pc:docMk/>
          <pc:sldMk cId="305797603" sldId="283"/>
        </pc:sldMkLst>
        <pc:spChg chg="add del mod">
          <ac:chgData name="Hallsten, Nicole" userId="d8feebc1-d55d-4927-a232-2f9b351d9378" providerId="ADAL" clId="{9D70ED90-D38B-4C1F-B2B3-3E5A8ECA0D5F}" dt="2026-02-19T20:08:01.778" v="14" actId="21"/>
          <ac:spMkLst>
            <pc:docMk/>
            <pc:sldMk cId="305797603" sldId="283"/>
            <ac:spMk id="2" creationId="{CDC358F0-450F-EE20-843F-1D13BFDEB7D7}"/>
          </ac:spMkLst>
        </pc:spChg>
        <pc:spChg chg="add mod ord">
          <ac:chgData name="Hallsten, Nicole" userId="d8feebc1-d55d-4927-a232-2f9b351d9378" providerId="ADAL" clId="{9D70ED90-D38B-4C1F-B2B3-3E5A8ECA0D5F}" dt="2026-02-19T20:10:44.342" v="86" actId="313"/>
          <ac:spMkLst>
            <pc:docMk/>
            <pc:sldMk cId="305797603" sldId="283"/>
            <ac:spMk id="7" creationId="{C57C1C4A-38E5-EAAC-00F0-4B3772449179}"/>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D9956C-28DF-403B-B701-0AF6E8C19556}" type="doc">
      <dgm:prSet loTypeId="urn:microsoft.com/office/officeart/2005/8/layout/process4" loCatId="process" qsTypeId="urn:microsoft.com/office/officeart/2005/8/quickstyle/simple1" qsCatId="simple" csTypeId="urn:microsoft.com/office/officeart/2005/8/colors/colorful2" csCatId="colorful"/>
      <dgm:spPr/>
      <dgm:t>
        <a:bodyPr/>
        <a:lstStyle/>
        <a:p>
          <a:endParaRPr lang="en-US"/>
        </a:p>
      </dgm:t>
    </dgm:pt>
    <dgm:pt modelId="{30935FB2-5EA4-4FBA-AE7D-06489DAB44DB}">
      <dgm:prSet/>
      <dgm:spPr/>
      <dgm:t>
        <a:bodyPr/>
        <a:lstStyle/>
        <a:p>
          <a:r>
            <a:rPr lang="en-US">
              <a:solidFill>
                <a:schemeClr val="tx1"/>
              </a:solidFill>
            </a:rPr>
            <a:t>Determine purpose of the project</a:t>
          </a:r>
        </a:p>
      </dgm:t>
    </dgm:pt>
    <dgm:pt modelId="{6A08B24B-544D-4D44-A635-F0429FE8593B}" type="parTrans" cxnId="{5A11ADF9-6C60-4287-9782-F987C1FDF823}">
      <dgm:prSet/>
      <dgm:spPr/>
      <dgm:t>
        <a:bodyPr/>
        <a:lstStyle/>
        <a:p>
          <a:endParaRPr lang="en-US">
            <a:solidFill>
              <a:schemeClr val="tx1"/>
            </a:solidFill>
          </a:endParaRPr>
        </a:p>
      </dgm:t>
    </dgm:pt>
    <dgm:pt modelId="{60842CE8-0FBF-4920-94AB-527BFF23563E}" type="sibTrans" cxnId="{5A11ADF9-6C60-4287-9782-F987C1FDF823}">
      <dgm:prSet/>
      <dgm:spPr/>
      <dgm:t>
        <a:bodyPr/>
        <a:lstStyle/>
        <a:p>
          <a:endParaRPr lang="en-US">
            <a:solidFill>
              <a:schemeClr val="tx1"/>
            </a:solidFill>
          </a:endParaRPr>
        </a:p>
      </dgm:t>
    </dgm:pt>
    <dgm:pt modelId="{8A6E9B9D-C6EE-4D54-8A6F-8A82A3BF72B7}">
      <dgm:prSet/>
      <dgm:spPr/>
      <dgm:t>
        <a:bodyPr/>
        <a:lstStyle/>
        <a:p>
          <a:r>
            <a:rPr lang="en-US">
              <a:solidFill>
                <a:schemeClr val="tx1"/>
              </a:solidFill>
            </a:rPr>
            <a:t>Is the proposal a “reasonable means of accomplishing the purpose”?</a:t>
          </a:r>
        </a:p>
      </dgm:t>
    </dgm:pt>
    <dgm:pt modelId="{D4881554-3989-41C9-A503-52F30F92C109}" type="parTrans" cxnId="{0F5648F8-0146-4642-8CD9-281E53A5CEAC}">
      <dgm:prSet/>
      <dgm:spPr/>
      <dgm:t>
        <a:bodyPr/>
        <a:lstStyle/>
        <a:p>
          <a:endParaRPr lang="en-US">
            <a:solidFill>
              <a:schemeClr val="tx1"/>
            </a:solidFill>
          </a:endParaRPr>
        </a:p>
      </dgm:t>
    </dgm:pt>
    <dgm:pt modelId="{82B818AB-FF4F-49E2-87E5-C7F30F793CDA}" type="sibTrans" cxnId="{0F5648F8-0146-4642-8CD9-281E53A5CEAC}">
      <dgm:prSet/>
      <dgm:spPr/>
      <dgm:t>
        <a:bodyPr/>
        <a:lstStyle/>
        <a:p>
          <a:endParaRPr lang="en-US">
            <a:solidFill>
              <a:schemeClr val="tx1"/>
            </a:solidFill>
          </a:endParaRPr>
        </a:p>
      </dgm:t>
    </dgm:pt>
    <dgm:pt modelId="{72C7D333-9301-4950-87D4-0DF68AD20AEF}">
      <dgm:prSet/>
      <dgm:spPr/>
      <dgm:t>
        <a:bodyPr/>
        <a:lstStyle/>
        <a:p>
          <a:r>
            <a:rPr lang="en-US">
              <a:solidFill>
                <a:schemeClr val="tx1"/>
              </a:solidFill>
            </a:rPr>
            <a:t>Effects on soil erosion and sedimentation</a:t>
          </a:r>
        </a:p>
      </dgm:t>
    </dgm:pt>
    <dgm:pt modelId="{CE37CF7D-AED5-419B-A198-6BFC14A88322}" type="parTrans" cxnId="{4CAB4B44-4264-4CD7-90CC-ACA9D04B6E6D}">
      <dgm:prSet/>
      <dgm:spPr/>
      <dgm:t>
        <a:bodyPr/>
        <a:lstStyle/>
        <a:p>
          <a:endParaRPr lang="en-US">
            <a:solidFill>
              <a:schemeClr val="tx1"/>
            </a:solidFill>
          </a:endParaRPr>
        </a:p>
      </dgm:t>
    </dgm:pt>
    <dgm:pt modelId="{CFEFD7C5-99C9-466F-B985-FF697966052A}" type="sibTrans" cxnId="{4CAB4B44-4264-4CD7-90CC-ACA9D04B6E6D}">
      <dgm:prSet/>
      <dgm:spPr/>
      <dgm:t>
        <a:bodyPr/>
        <a:lstStyle/>
        <a:p>
          <a:endParaRPr lang="en-US">
            <a:solidFill>
              <a:schemeClr val="tx1"/>
            </a:solidFill>
          </a:endParaRPr>
        </a:p>
      </dgm:t>
    </dgm:pt>
    <dgm:pt modelId="{2717043F-FAA7-494B-AE63-3C5A9183C91C}">
      <dgm:prSet/>
      <dgm:spPr/>
      <dgm:t>
        <a:bodyPr/>
        <a:lstStyle/>
        <a:p>
          <a:r>
            <a:rPr lang="en-US">
              <a:solidFill>
                <a:schemeClr val="tx1"/>
              </a:solidFill>
            </a:rPr>
            <a:t>Modifications </a:t>
          </a:r>
          <a:r>
            <a:rPr lang="en-US" b="1">
              <a:solidFill>
                <a:schemeClr val="tx1"/>
              </a:solidFill>
            </a:rPr>
            <a:t>or alternatives </a:t>
          </a:r>
          <a:r>
            <a:rPr lang="en-US">
              <a:solidFill>
                <a:schemeClr val="tx1"/>
              </a:solidFill>
            </a:rPr>
            <a:t>to reduce disturbance</a:t>
          </a:r>
        </a:p>
      </dgm:t>
    </dgm:pt>
    <dgm:pt modelId="{741C195C-B1E1-4FF2-B61F-532144C603DC}" type="parTrans" cxnId="{C663C16A-469E-4B24-9E46-85441DBCBD4A}">
      <dgm:prSet/>
      <dgm:spPr/>
      <dgm:t>
        <a:bodyPr/>
        <a:lstStyle/>
        <a:p>
          <a:endParaRPr lang="en-US">
            <a:solidFill>
              <a:schemeClr val="tx1"/>
            </a:solidFill>
          </a:endParaRPr>
        </a:p>
      </dgm:t>
    </dgm:pt>
    <dgm:pt modelId="{B7E5663A-7AF9-468F-9700-ADC9DCC9FCD7}" type="sibTrans" cxnId="{C663C16A-469E-4B24-9E46-85441DBCBD4A}">
      <dgm:prSet/>
      <dgm:spPr/>
      <dgm:t>
        <a:bodyPr/>
        <a:lstStyle/>
        <a:p>
          <a:endParaRPr lang="en-US">
            <a:solidFill>
              <a:schemeClr val="tx1"/>
            </a:solidFill>
          </a:endParaRPr>
        </a:p>
      </dgm:t>
    </dgm:pt>
    <dgm:pt modelId="{8C4C6E13-BBAF-47ED-B0EB-E6D68DF12852}">
      <dgm:prSet/>
      <dgm:spPr/>
      <dgm:t>
        <a:bodyPr/>
        <a:lstStyle/>
        <a:p>
          <a:r>
            <a:rPr lang="en-US">
              <a:solidFill>
                <a:schemeClr val="tx1"/>
              </a:solidFill>
            </a:rPr>
            <a:t>Flooding upstream and downstream</a:t>
          </a:r>
        </a:p>
      </dgm:t>
    </dgm:pt>
    <dgm:pt modelId="{35466128-C187-4239-BEFE-C2BC1643A4DE}" type="parTrans" cxnId="{11AA3A02-E1E8-4570-919C-1E50B2EC2E86}">
      <dgm:prSet/>
      <dgm:spPr/>
      <dgm:t>
        <a:bodyPr/>
        <a:lstStyle/>
        <a:p>
          <a:endParaRPr lang="en-US">
            <a:solidFill>
              <a:schemeClr val="tx1"/>
            </a:solidFill>
          </a:endParaRPr>
        </a:p>
      </dgm:t>
    </dgm:pt>
    <dgm:pt modelId="{00DF5EBD-331C-4B2E-93A6-1CFC4EE0E1A6}" type="sibTrans" cxnId="{11AA3A02-E1E8-4570-919C-1E50B2EC2E86}">
      <dgm:prSet/>
      <dgm:spPr/>
      <dgm:t>
        <a:bodyPr/>
        <a:lstStyle/>
        <a:p>
          <a:endParaRPr lang="en-US">
            <a:solidFill>
              <a:schemeClr val="tx1"/>
            </a:solidFill>
          </a:endParaRPr>
        </a:p>
      </dgm:t>
    </dgm:pt>
    <dgm:pt modelId="{6706550F-BC5D-4F68-AD07-76F5E0510AFC}">
      <dgm:prSet/>
      <dgm:spPr/>
      <dgm:t>
        <a:bodyPr/>
        <a:lstStyle/>
        <a:p>
          <a:r>
            <a:rPr lang="en-US">
              <a:solidFill>
                <a:schemeClr val="tx1"/>
              </a:solidFill>
            </a:rPr>
            <a:t>Effects to stream channel alterations</a:t>
          </a:r>
        </a:p>
      </dgm:t>
    </dgm:pt>
    <dgm:pt modelId="{037218FF-89CE-4FF4-8410-86BB68A30FBB}" type="parTrans" cxnId="{6069C19E-A1D2-479B-AFCB-BE60C3A9E8A6}">
      <dgm:prSet/>
      <dgm:spPr/>
      <dgm:t>
        <a:bodyPr/>
        <a:lstStyle/>
        <a:p>
          <a:endParaRPr lang="en-US">
            <a:solidFill>
              <a:schemeClr val="tx1"/>
            </a:solidFill>
          </a:endParaRPr>
        </a:p>
      </dgm:t>
    </dgm:pt>
    <dgm:pt modelId="{BACD1D79-A915-4266-9266-78F202F9456B}" type="sibTrans" cxnId="{6069C19E-A1D2-479B-AFCB-BE60C3A9E8A6}">
      <dgm:prSet/>
      <dgm:spPr/>
      <dgm:t>
        <a:bodyPr/>
        <a:lstStyle/>
        <a:p>
          <a:endParaRPr lang="en-US">
            <a:solidFill>
              <a:schemeClr val="tx1"/>
            </a:solidFill>
          </a:endParaRPr>
        </a:p>
      </dgm:t>
    </dgm:pt>
    <dgm:pt modelId="{A9EA9966-D8E0-4313-8091-36B79C8C2B12}">
      <dgm:prSet/>
      <dgm:spPr/>
      <dgm:t>
        <a:bodyPr/>
        <a:lstStyle/>
        <a:p>
          <a:r>
            <a:rPr lang="en-US">
              <a:solidFill>
                <a:schemeClr val="tx1"/>
              </a:solidFill>
            </a:rPr>
            <a:t>Effects on streamflow, turbidity, and water quality</a:t>
          </a:r>
        </a:p>
      </dgm:t>
    </dgm:pt>
    <dgm:pt modelId="{B60098F3-05A9-48B3-91EB-1E3178A58649}" type="parTrans" cxnId="{3962495B-1837-497D-AE07-236A2C28D526}">
      <dgm:prSet/>
      <dgm:spPr/>
      <dgm:t>
        <a:bodyPr/>
        <a:lstStyle/>
        <a:p>
          <a:endParaRPr lang="en-US">
            <a:solidFill>
              <a:schemeClr val="tx1"/>
            </a:solidFill>
          </a:endParaRPr>
        </a:p>
      </dgm:t>
    </dgm:pt>
    <dgm:pt modelId="{D874F6A7-F8EB-4A07-90F4-F1E3FCAD1FE7}" type="sibTrans" cxnId="{3962495B-1837-497D-AE07-236A2C28D526}">
      <dgm:prSet/>
      <dgm:spPr/>
      <dgm:t>
        <a:bodyPr/>
        <a:lstStyle/>
        <a:p>
          <a:endParaRPr lang="en-US">
            <a:solidFill>
              <a:schemeClr val="tx1"/>
            </a:solidFill>
          </a:endParaRPr>
        </a:p>
      </dgm:t>
    </dgm:pt>
    <dgm:pt modelId="{B0D476F4-213C-4FDC-907F-981FBD4CB7D2}">
      <dgm:prSet/>
      <dgm:spPr/>
      <dgm:t>
        <a:bodyPr/>
        <a:lstStyle/>
        <a:p>
          <a:r>
            <a:rPr lang="en-US">
              <a:solidFill>
                <a:schemeClr val="tx1"/>
              </a:solidFill>
            </a:rPr>
            <a:t>Effects on fish and aquatic habitat</a:t>
          </a:r>
        </a:p>
      </dgm:t>
    </dgm:pt>
    <dgm:pt modelId="{3B104723-7646-4221-AB69-453400E60951}" type="parTrans" cxnId="{23E72620-8341-4A23-A749-4C971BE70EA4}">
      <dgm:prSet/>
      <dgm:spPr/>
      <dgm:t>
        <a:bodyPr/>
        <a:lstStyle/>
        <a:p>
          <a:endParaRPr lang="en-US">
            <a:solidFill>
              <a:schemeClr val="tx1"/>
            </a:solidFill>
          </a:endParaRPr>
        </a:p>
      </dgm:t>
    </dgm:pt>
    <dgm:pt modelId="{8462075D-4B7B-423B-A3CF-704DA92A1446}" type="sibTrans" cxnId="{23E72620-8341-4A23-A749-4C971BE70EA4}">
      <dgm:prSet/>
      <dgm:spPr/>
      <dgm:t>
        <a:bodyPr/>
        <a:lstStyle/>
        <a:p>
          <a:endParaRPr lang="en-US">
            <a:solidFill>
              <a:schemeClr val="tx1"/>
            </a:solidFill>
          </a:endParaRPr>
        </a:p>
      </dgm:t>
    </dgm:pt>
    <dgm:pt modelId="{3B859974-913B-46F8-967E-B02DE8716CA0}">
      <dgm:prSet/>
      <dgm:spPr/>
      <dgm:t>
        <a:bodyPr/>
        <a:lstStyle/>
        <a:p>
          <a:r>
            <a:rPr lang="en-US">
              <a:solidFill>
                <a:schemeClr val="tx1"/>
              </a:solidFill>
            </a:rPr>
            <a:t>Approval may be conditional on modifications</a:t>
          </a:r>
        </a:p>
      </dgm:t>
    </dgm:pt>
    <dgm:pt modelId="{279FD931-E120-4F39-B0B6-ABAE3DEACC09}" type="parTrans" cxnId="{8BB8B1D3-6D1F-4BE3-B1DB-F454EB581FE9}">
      <dgm:prSet/>
      <dgm:spPr/>
      <dgm:t>
        <a:bodyPr/>
        <a:lstStyle/>
        <a:p>
          <a:endParaRPr lang="en-US">
            <a:solidFill>
              <a:schemeClr val="tx1"/>
            </a:solidFill>
          </a:endParaRPr>
        </a:p>
      </dgm:t>
    </dgm:pt>
    <dgm:pt modelId="{1A9A3FA7-52E1-484A-AAB1-AECC940854FE}" type="sibTrans" cxnId="{8BB8B1D3-6D1F-4BE3-B1DB-F454EB581FE9}">
      <dgm:prSet/>
      <dgm:spPr/>
      <dgm:t>
        <a:bodyPr/>
        <a:lstStyle/>
        <a:p>
          <a:endParaRPr lang="en-US">
            <a:solidFill>
              <a:schemeClr val="tx1"/>
            </a:solidFill>
          </a:endParaRPr>
        </a:p>
      </dgm:t>
    </dgm:pt>
    <dgm:pt modelId="{C97E7D82-3606-49C0-9669-EA0A7657B632}">
      <dgm:prSet/>
      <dgm:spPr/>
      <dgm:t>
        <a:bodyPr/>
        <a:lstStyle/>
        <a:p>
          <a:r>
            <a:rPr lang="en-US">
              <a:solidFill>
                <a:schemeClr val="tx1"/>
              </a:solidFill>
            </a:rPr>
            <a:t>CD may not approve unless they determine the purpose of the project will be accomplished by “reasonable means”</a:t>
          </a:r>
        </a:p>
      </dgm:t>
    </dgm:pt>
    <dgm:pt modelId="{60450EB1-2620-43AF-8CEE-CC23FE4B5B45}" type="parTrans" cxnId="{7F2551C8-CFD9-4CFA-8AC4-9F8621B9BAE7}">
      <dgm:prSet/>
      <dgm:spPr/>
      <dgm:t>
        <a:bodyPr/>
        <a:lstStyle/>
        <a:p>
          <a:endParaRPr lang="en-US">
            <a:solidFill>
              <a:schemeClr val="tx1"/>
            </a:solidFill>
          </a:endParaRPr>
        </a:p>
      </dgm:t>
    </dgm:pt>
    <dgm:pt modelId="{DD52329E-8595-4121-A64B-F89A5C592A41}" type="sibTrans" cxnId="{7F2551C8-CFD9-4CFA-8AC4-9F8621B9BAE7}">
      <dgm:prSet/>
      <dgm:spPr/>
      <dgm:t>
        <a:bodyPr/>
        <a:lstStyle/>
        <a:p>
          <a:endParaRPr lang="en-US">
            <a:solidFill>
              <a:schemeClr val="tx1"/>
            </a:solidFill>
          </a:endParaRPr>
        </a:p>
      </dgm:t>
    </dgm:pt>
    <dgm:pt modelId="{1F4ABAC6-67DA-4840-BBD3-EA5BAF22F04B}" type="pres">
      <dgm:prSet presAssocID="{F9D9956C-28DF-403B-B701-0AF6E8C19556}" presName="Name0" presStyleCnt="0">
        <dgm:presLayoutVars>
          <dgm:dir/>
          <dgm:animLvl val="lvl"/>
          <dgm:resizeHandles val="exact"/>
        </dgm:presLayoutVars>
      </dgm:prSet>
      <dgm:spPr/>
    </dgm:pt>
    <dgm:pt modelId="{BEEF334F-735B-4DC6-AD4F-D3AF1CAE0848}" type="pres">
      <dgm:prSet presAssocID="{C97E7D82-3606-49C0-9669-EA0A7657B632}" presName="boxAndChildren" presStyleCnt="0"/>
      <dgm:spPr/>
    </dgm:pt>
    <dgm:pt modelId="{AF75F409-EBD4-4FF7-BB7F-4C920AB88ADF}" type="pres">
      <dgm:prSet presAssocID="{C97E7D82-3606-49C0-9669-EA0A7657B632}" presName="parentTextBox" presStyleLbl="node1" presStyleIdx="0" presStyleCnt="4"/>
      <dgm:spPr/>
    </dgm:pt>
    <dgm:pt modelId="{EA92BA1C-0318-4D30-8265-3F450B9C74EB}" type="pres">
      <dgm:prSet presAssocID="{1A9A3FA7-52E1-484A-AAB1-AECC940854FE}" presName="sp" presStyleCnt="0"/>
      <dgm:spPr/>
    </dgm:pt>
    <dgm:pt modelId="{EBAC0A3C-85C0-4E77-A917-CC00D08CDF8F}" type="pres">
      <dgm:prSet presAssocID="{3B859974-913B-46F8-967E-B02DE8716CA0}" presName="arrowAndChildren" presStyleCnt="0"/>
      <dgm:spPr/>
    </dgm:pt>
    <dgm:pt modelId="{3F129D5E-5B80-45AA-A66A-A0CBC8C5B6E8}" type="pres">
      <dgm:prSet presAssocID="{3B859974-913B-46F8-967E-B02DE8716CA0}" presName="parentTextArrow" presStyleLbl="node1" presStyleIdx="1" presStyleCnt="4"/>
      <dgm:spPr/>
    </dgm:pt>
    <dgm:pt modelId="{60487FB8-08EC-4F8C-BFBC-AFB7417720EE}" type="pres">
      <dgm:prSet presAssocID="{82B818AB-FF4F-49E2-87E5-C7F30F793CDA}" presName="sp" presStyleCnt="0"/>
      <dgm:spPr/>
    </dgm:pt>
    <dgm:pt modelId="{9EA7AE98-21BC-450E-A834-3F0EAFE4EFA7}" type="pres">
      <dgm:prSet presAssocID="{8A6E9B9D-C6EE-4D54-8A6F-8A82A3BF72B7}" presName="arrowAndChildren" presStyleCnt="0"/>
      <dgm:spPr/>
    </dgm:pt>
    <dgm:pt modelId="{CB86C8ED-0AE9-4101-B2C7-4C4C35DBBA20}" type="pres">
      <dgm:prSet presAssocID="{8A6E9B9D-C6EE-4D54-8A6F-8A82A3BF72B7}" presName="parentTextArrow" presStyleLbl="node1" presStyleIdx="1" presStyleCnt="4"/>
      <dgm:spPr/>
    </dgm:pt>
    <dgm:pt modelId="{E6F85628-D823-47C7-8058-386A1AB23A35}" type="pres">
      <dgm:prSet presAssocID="{8A6E9B9D-C6EE-4D54-8A6F-8A82A3BF72B7}" presName="arrow" presStyleLbl="node1" presStyleIdx="2" presStyleCnt="4"/>
      <dgm:spPr/>
    </dgm:pt>
    <dgm:pt modelId="{38BD6048-3B67-40EA-B16D-7A36A9A1EAB5}" type="pres">
      <dgm:prSet presAssocID="{8A6E9B9D-C6EE-4D54-8A6F-8A82A3BF72B7}" presName="descendantArrow" presStyleCnt="0"/>
      <dgm:spPr/>
    </dgm:pt>
    <dgm:pt modelId="{BD254FE8-29C9-4C54-B16D-15E7E6145404}" type="pres">
      <dgm:prSet presAssocID="{72C7D333-9301-4950-87D4-0DF68AD20AEF}" presName="childTextArrow" presStyleLbl="fgAccFollowNode1" presStyleIdx="0" presStyleCnt="6">
        <dgm:presLayoutVars>
          <dgm:bulletEnabled val="1"/>
        </dgm:presLayoutVars>
      </dgm:prSet>
      <dgm:spPr/>
    </dgm:pt>
    <dgm:pt modelId="{3784965C-0919-47A2-A510-AC872B1214DA}" type="pres">
      <dgm:prSet presAssocID="{2717043F-FAA7-494B-AE63-3C5A9183C91C}" presName="childTextArrow" presStyleLbl="fgAccFollowNode1" presStyleIdx="1" presStyleCnt="6">
        <dgm:presLayoutVars>
          <dgm:bulletEnabled val="1"/>
        </dgm:presLayoutVars>
      </dgm:prSet>
      <dgm:spPr/>
    </dgm:pt>
    <dgm:pt modelId="{46A083CC-D86D-4EF6-825A-9FCCFA1757C7}" type="pres">
      <dgm:prSet presAssocID="{8C4C6E13-BBAF-47ED-B0EB-E6D68DF12852}" presName="childTextArrow" presStyleLbl="fgAccFollowNode1" presStyleIdx="2" presStyleCnt="6">
        <dgm:presLayoutVars>
          <dgm:bulletEnabled val="1"/>
        </dgm:presLayoutVars>
      </dgm:prSet>
      <dgm:spPr/>
    </dgm:pt>
    <dgm:pt modelId="{2F9428B8-E45B-4CAC-ABDC-D901C11E008B}" type="pres">
      <dgm:prSet presAssocID="{6706550F-BC5D-4F68-AD07-76F5E0510AFC}" presName="childTextArrow" presStyleLbl="fgAccFollowNode1" presStyleIdx="3" presStyleCnt="6">
        <dgm:presLayoutVars>
          <dgm:bulletEnabled val="1"/>
        </dgm:presLayoutVars>
      </dgm:prSet>
      <dgm:spPr/>
    </dgm:pt>
    <dgm:pt modelId="{3EAD8536-6738-4A8F-98EF-403488FB2F75}" type="pres">
      <dgm:prSet presAssocID="{A9EA9966-D8E0-4313-8091-36B79C8C2B12}" presName="childTextArrow" presStyleLbl="fgAccFollowNode1" presStyleIdx="4" presStyleCnt="6">
        <dgm:presLayoutVars>
          <dgm:bulletEnabled val="1"/>
        </dgm:presLayoutVars>
      </dgm:prSet>
      <dgm:spPr/>
    </dgm:pt>
    <dgm:pt modelId="{FD0BA5DE-BDC9-4F44-B3D3-350D4022ADC3}" type="pres">
      <dgm:prSet presAssocID="{B0D476F4-213C-4FDC-907F-981FBD4CB7D2}" presName="childTextArrow" presStyleLbl="fgAccFollowNode1" presStyleIdx="5" presStyleCnt="6">
        <dgm:presLayoutVars>
          <dgm:bulletEnabled val="1"/>
        </dgm:presLayoutVars>
      </dgm:prSet>
      <dgm:spPr/>
    </dgm:pt>
    <dgm:pt modelId="{68AE8FAE-913B-4551-8593-28140327DB8F}" type="pres">
      <dgm:prSet presAssocID="{60842CE8-0FBF-4920-94AB-527BFF23563E}" presName="sp" presStyleCnt="0"/>
      <dgm:spPr/>
    </dgm:pt>
    <dgm:pt modelId="{859C5E85-39A5-473A-B1DC-AFA531CB8AB1}" type="pres">
      <dgm:prSet presAssocID="{30935FB2-5EA4-4FBA-AE7D-06489DAB44DB}" presName="arrowAndChildren" presStyleCnt="0"/>
      <dgm:spPr/>
    </dgm:pt>
    <dgm:pt modelId="{E255228E-D1E6-4B87-B0E8-2945694EC810}" type="pres">
      <dgm:prSet presAssocID="{30935FB2-5EA4-4FBA-AE7D-06489DAB44DB}" presName="parentTextArrow" presStyleLbl="node1" presStyleIdx="3" presStyleCnt="4"/>
      <dgm:spPr/>
    </dgm:pt>
  </dgm:ptLst>
  <dgm:cxnLst>
    <dgm:cxn modelId="{11AA3A02-E1E8-4570-919C-1E50B2EC2E86}" srcId="{8A6E9B9D-C6EE-4D54-8A6F-8A82A3BF72B7}" destId="{8C4C6E13-BBAF-47ED-B0EB-E6D68DF12852}" srcOrd="2" destOrd="0" parTransId="{35466128-C187-4239-BEFE-C2BC1643A4DE}" sibTransId="{00DF5EBD-331C-4B2E-93A6-1CFC4EE0E1A6}"/>
    <dgm:cxn modelId="{0221D305-110C-4A5D-88C3-0FD3684A1A39}" type="presOf" srcId="{8A6E9B9D-C6EE-4D54-8A6F-8A82A3BF72B7}" destId="{CB86C8ED-0AE9-4101-B2C7-4C4C35DBBA20}" srcOrd="0" destOrd="0" presId="urn:microsoft.com/office/officeart/2005/8/layout/process4"/>
    <dgm:cxn modelId="{6BA2E116-6197-4C07-8A3D-7D9442C0D3C8}" type="presOf" srcId="{8A6E9B9D-C6EE-4D54-8A6F-8A82A3BF72B7}" destId="{E6F85628-D823-47C7-8058-386A1AB23A35}" srcOrd="1" destOrd="0" presId="urn:microsoft.com/office/officeart/2005/8/layout/process4"/>
    <dgm:cxn modelId="{23E72620-8341-4A23-A749-4C971BE70EA4}" srcId="{8A6E9B9D-C6EE-4D54-8A6F-8A82A3BF72B7}" destId="{B0D476F4-213C-4FDC-907F-981FBD4CB7D2}" srcOrd="5" destOrd="0" parTransId="{3B104723-7646-4221-AB69-453400E60951}" sibTransId="{8462075D-4B7B-423B-A3CF-704DA92A1446}"/>
    <dgm:cxn modelId="{C594D12A-0EBC-441A-A521-5E42859A3118}" type="presOf" srcId="{30935FB2-5EA4-4FBA-AE7D-06489DAB44DB}" destId="{E255228E-D1E6-4B87-B0E8-2945694EC810}" srcOrd="0" destOrd="0" presId="urn:microsoft.com/office/officeart/2005/8/layout/process4"/>
    <dgm:cxn modelId="{1F9B2F2B-727E-41D3-96F1-B99360D5B3D6}" type="presOf" srcId="{F9D9956C-28DF-403B-B701-0AF6E8C19556}" destId="{1F4ABAC6-67DA-4840-BBD3-EA5BAF22F04B}" srcOrd="0" destOrd="0" presId="urn:microsoft.com/office/officeart/2005/8/layout/process4"/>
    <dgm:cxn modelId="{75B1F83E-11ED-4BF0-91D1-DFE874061182}" type="presOf" srcId="{A9EA9966-D8E0-4313-8091-36B79C8C2B12}" destId="{3EAD8536-6738-4A8F-98EF-403488FB2F75}" srcOrd="0" destOrd="0" presId="urn:microsoft.com/office/officeart/2005/8/layout/process4"/>
    <dgm:cxn modelId="{3962495B-1837-497D-AE07-236A2C28D526}" srcId="{8A6E9B9D-C6EE-4D54-8A6F-8A82A3BF72B7}" destId="{A9EA9966-D8E0-4313-8091-36B79C8C2B12}" srcOrd="4" destOrd="0" parTransId="{B60098F3-05A9-48B3-91EB-1E3178A58649}" sibTransId="{D874F6A7-F8EB-4A07-90F4-F1E3FCAD1FE7}"/>
    <dgm:cxn modelId="{4CAB4B44-4264-4CD7-90CC-ACA9D04B6E6D}" srcId="{8A6E9B9D-C6EE-4D54-8A6F-8A82A3BF72B7}" destId="{72C7D333-9301-4950-87D4-0DF68AD20AEF}" srcOrd="0" destOrd="0" parTransId="{CE37CF7D-AED5-419B-A198-6BFC14A88322}" sibTransId="{CFEFD7C5-99C9-466F-B985-FF697966052A}"/>
    <dgm:cxn modelId="{C663C16A-469E-4B24-9E46-85441DBCBD4A}" srcId="{8A6E9B9D-C6EE-4D54-8A6F-8A82A3BF72B7}" destId="{2717043F-FAA7-494B-AE63-3C5A9183C91C}" srcOrd="1" destOrd="0" parTransId="{741C195C-B1E1-4FF2-B61F-532144C603DC}" sibTransId="{B7E5663A-7AF9-468F-9700-ADC9DCC9FCD7}"/>
    <dgm:cxn modelId="{380BEF79-2191-4C08-B959-7CA5DBD93C0C}" type="presOf" srcId="{2717043F-FAA7-494B-AE63-3C5A9183C91C}" destId="{3784965C-0919-47A2-A510-AC872B1214DA}" srcOrd="0" destOrd="0" presId="urn:microsoft.com/office/officeart/2005/8/layout/process4"/>
    <dgm:cxn modelId="{C1D9448C-C8B0-46BD-BCC5-9AED35F58875}" type="presOf" srcId="{72C7D333-9301-4950-87D4-0DF68AD20AEF}" destId="{BD254FE8-29C9-4C54-B16D-15E7E6145404}" srcOrd="0" destOrd="0" presId="urn:microsoft.com/office/officeart/2005/8/layout/process4"/>
    <dgm:cxn modelId="{2E55F29C-5B6D-400F-9D73-178CF900BE35}" type="presOf" srcId="{C97E7D82-3606-49C0-9669-EA0A7657B632}" destId="{AF75F409-EBD4-4FF7-BB7F-4C920AB88ADF}" srcOrd="0" destOrd="0" presId="urn:microsoft.com/office/officeart/2005/8/layout/process4"/>
    <dgm:cxn modelId="{6069C19E-A1D2-479B-AFCB-BE60C3A9E8A6}" srcId="{8A6E9B9D-C6EE-4D54-8A6F-8A82A3BF72B7}" destId="{6706550F-BC5D-4F68-AD07-76F5E0510AFC}" srcOrd="3" destOrd="0" parTransId="{037218FF-89CE-4FF4-8410-86BB68A30FBB}" sibTransId="{BACD1D79-A915-4266-9266-78F202F9456B}"/>
    <dgm:cxn modelId="{F648F3AC-87E0-49E6-A539-F78A11E9F001}" type="presOf" srcId="{6706550F-BC5D-4F68-AD07-76F5E0510AFC}" destId="{2F9428B8-E45B-4CAC-ABDC-D901C11E008B}" srcOrd="0" destOrd="0" presId="urn:microsoft.com/office/officeart/2005/8/layout/process4"/>
    <dgm:cxn modelId="{14337BC1-8050-4E00-AC3C-A467C008134F}" type="presOf" srcId="{B0D476F4-213C-4FDC-907F-981FBD4CB7D2}" destId="{FD0BA5DE-BDC9-4F44-B3D3-350D4022ADC3}" srcOrd="0" destOrd="0" presId="urn:microsoft.com/office/officeart/2005/8/layout/process4"/>
    <dgm:cxn modelId="{7F2551C8-CFD9-4CFA-8AC4-9F8621B9BAE7}" srcId="{F9D9956C-28DF-403B-B701-0AF6E8C19556}" destId="{C97E7D82-3606-49C0-9669-EA0A7657B632}" srcOrd="3" destOrd="0" parTransId="{60450EB1-2620-43AF-8CEE-CC23FE4B5B45}" sibTransId="{DD52329E-8595-4121-A64B-F89A5C592A41}"/>
    <dgm:cxn modelId="{8BB8B1D3-6D1F-4BE3-B1DB-F454EB581FE9}" srcId="{F9D9956C-28DF-403B-B701-0AF6E8C19556}" destId="{3B859974-913B-46F8-967E-B02DE8716CA0}" srcOrd="2" destOrd="0" parTransId="{279FD931-E120-4F39-B0B6-ABAE3DEACC09}" sibTransId="{1A9A3FA7-52E1-484A-AAB1-AECC940854FE}"/>
    <dgm:cxn modelId="{DFACC2F2-4741-406D-8C08-C606117EDF25}" type="presOf" srcId="{3B859974-913B-46F8-967E-B02DE8716CA0}" destId="{3F129D5E-5B80-45AA-A66A-A0CBC8C5B6E8}" srcOrd="0" destOrd="0" presId="urn:microsoft.com/office/officeart/2005/8/layout/process4"/>
    <dgm:cxn modelId="{0F5648F8-0146-4642-8CD9-281E53A5CEAC}" srcId="{F9D9956C-28DF-403B-B701-0AF6E8C19556}" destId="{8A6E9B9D-C6EE-4D54-8A6F-8A82A3BF72B7}" srcOrd="1" destOrd="0" parTransId="{D4881554-3989-41C9-A503-52F30F92C109}" sibTransId="{82B818AB-FF4F-49E2-87E5-C7F30F793CDA}"/>
    <dgm:cxn modelId="{5A11ADF9-6C60-4287-9782-F987C1FDF823}" srcId="{F9D9956C-28DF-403B-B701-0AF6E8C19556}" destId="{30935FB2-5EA4-4FBA-AE7D-06489DAB44DB}" srcOrd="0" destOrd="0" parTransId="{6A08B24B-544D-4D44-A635-F0429FE8593B}" sibTransId="{60842CE8-0FBF-4920-94AB-527BFF23563E}"/>
    <dgm:cxn modelId="{CFC2CBFB-9D63-4089-B7AA-2F2A35A8E5FE}" type="presOf" srcId="{8C4C6E13-BBAF-47ED-B0EB-E6D68DF12852}" destId="{46A083CC-D86D-4EF6-825A-9FCCFA1757C7}" srcOrd="0" destOrd="0" presId="urn:microsoft.com/office/officeart/2005/8/layout/process4"/>
    <dgm:cxn modelId="{3C0BCB3B-75D0-47F0-95CF-C0A2D0A54222}" type="presParOf" srcId="{1F4ABAC6-67DA-4840-BBD3-EA5BAF22F04B}" destId="{BEEF334F-735B-4DC6-AD4F-D3AF1CAE0848}" srcOrd="0" destOrd="0" presId="urn:microsoft.com/office/officeart/2005/8/layout/process4"/>
    <dgm:cxn modelId="{AC150CB9-0D51-4E92-80DF-8D3836966998}" type="presParOf" srcId="{BEEF334F-735B-4DC6-AD4F-D3AF1CAE0848}" destId="{AF75F409-EBD4-4FF7-BB7F-4C920AB88ADF}" srcOrd="0" destOrd="0" presId="urn:microsoft.com/office/officeart/2005/8/layout/process4"/>
    <dgm:cxn modelId="{B53B3096-3CFC-49A5-AE2B-8B579074B9E5}" type="presParOf" srcId="{1F4ABAC6-67DA-4840-BBD3-EA5BAF22F04B}" destId="{EA92BA1C-0318-4D30-8265-3F450B9C74EB}" srcOrd="1" destOrd="0" presId="urn:microsoft.com/office/officeart/2005/8/layout/process4"/>
    <dgm:cxn modelId="{7DBF104B-6729-40A7-B452-C1EC2ADB4ECD}" type="presParOf" srcId="{1F4ABAC6-67DA-4840-BBD3-EA5BAF22F04B}" destId="{EBAC0A3C-85C0-4E77-A917-CC00D08CDF8F}" srcOrd="2" destOrd="0" presId="urn:microsoft.com/office/officeart/2005/8/layout/process4"/>
    <dgm:cxn modelId="{8C780B9F-F573-4A2E-8A1C-1815D97D9550}" type="presParOf" srcId="{EBAC0A3C-85C0-4E77-A917-CC00D08CDF8F}" destId="{3F129D5E-5B80-45AA-A66A-A0CBC8C5B6E8}" srcOrd="0" destOrd="0" presId="urn:microsoft.com/office/officeart/2005/8/layout/process4"/>
    <dgm:cxn modelId="{A0FFBCE2-EB6C-4FAD-A98F-5DA818A53DAF}" type="presParOf" srcId="{1F4ABAC6-67DA-4840-BBD3-EA5BAF22F04B}" destId="{60487FB8-08EC-4F8C-BFBC-AFB7417720EE}" srcOrd="3" destOrd="0" presId="urn:microsoft.com/office/officeart/2005/8/layout/process4"/>
    <dgm:cxn modelId="{20CFAB56-33EE-4EEB-9137-4B00B3D5359D}" type="presParOf" srcId="{1F4ABAC6-67DA-4840-BBD3-EA5BAF22F04B}" destId="{9EA7AE98-21BC-450E-A834-3F0EAFE4EFA7}" srcOrd="4" destOrd="0" presId="urn:microsoft.com/office/officeart/2005/8/layout/process4"/>
    <dgm:cxn modelId="{B92D5936-13B5-4D0D-9D97-FCE20DB535D6}" type="presParOf" srcId="{9EA7AE98-21BC-450E-A834-3F0EAFE4EFA7}" destId="{CB86C8ED-0AE9-4101-B2C7-4C4C35DBBA20}" srcOrd="0" destOrd="0" presId="urn:microsoft.com/office/officeart/2005/8/layout/process4"/>
    <dgm:cxn modelId="{59FABEB2-6CDA-44C0-8A16-EF41DBA16D48}" type="presParOf" srcId="{9EA7AE98-21BC-450E-A834-3F0EAFE4EFA7}" destId="{E6F85628-D823-47C7-8058-386A1AB23A35}" srcOrd="1" destOrd="0" presId="urn:microsoft.com/office/officeart/2005/8/layout/process4"/>
    <dgm:cxn modelId="{7D8C3449-DF14-46E2-B2DA-3B4D216806A1}" type="presParOf" srcId="{9EA7AE98-21BC-450E-A834-3F0EAFE4EFA7}" destId="{38BD6048-3B67-40EA-B16D-7A36A9A1EAB5}" srcOrd="2" destOrd="0" presId="urn:microsoft.com/office/officeart/2005/8/layout/process4"/>
    <dgm:cxn modelId="{84763602-117A-464D-AC7D-BF6F5B8064A5}" type="presParOf" srcId="{38BD6048-3B67-40EA-B16D-7A36A9A1EAB5}" destId="{BD254FE8-29C9-4C54-B16D-15E7E6145404}" srcOrd="0" destOrd="0" presId="urn:microsoft.com/office/officeart/2005/8/layout/process4"/>
    <dgm:cxn modelId="{7C8BA6FA-612E-4059-97FB-01FAB24D0FEC}" type="presParOf" srcId="{38BD6048-3B67-40EA-B16D-7A36A9A1EAB5}" destId="{3784965C-0919-47A2-A510-AC872B1214DA}" srcOrd="1" destOrd="0" presId="urn:microsoft.com/office/officeart/2005/8/layout/process4"/>
    <dgm:cxn modelId="{B7A154BC-2A6D-4340-BC80-E2A43FD06D65}" type="presParOf" srcId="{38BD6048-3B67-40EA-B16D-7A36A9A1EAB5}" destId="{46A083CC-D86D-4EF6-825A-9FCCFA1757C7}" srcOrd="2" destOrd="0" presId="urn:microsoft.com/office/officeart/2005/8/layout/process4"/>
    <dgm:cxn modelId="{39316F66-4995-48FE-8645-818579CAAB9F}" type="presParOf" srcId="{38BD6048-3B67-40EA-B16D-7A36A9A1EAB5}" destId="{2F9428B8-E45B-4CAC-ABDC-D901C11E008B}" srcOrd="3" destOrd="0" presId="urn:microsoft.com/office/officeart/2005/8/layout/process4"/>
    <dgm:cxn modelId="{BC84BD39-E4EC-4064-A99E-FB981F4DB889}" type="presParOf" srcId="{38BD6048-3B67-40EA-B16D-7A36A9A1EAB5}" destId="{3EAD8536-6738-4A8F-98EF-403488FB2F75}" srcOrd="4" destOrd="0" presId="urn:microsoft.com/office/officeart/2005/8/layout/process4"/>
    <dgm:cxn modelId="{91E5AB9C-B854-4A3C-AFCE-9E0154A0D638}" type="presParOf" srcId="{38BD6048-3B67-40EA-B16D-7A36A9A1EAB5}" destId="{FD0BA5DE-BDC9-4F44-B3D3-350D4022ADC3}" srcOrd="5" destOrd="0" presId="urn:microsoft.com/office/officeart/2005/8/layout/process4"/>
    <dgm:cxn modelId="{E3081E2E-6AC9-4B95-A533-9791DE416C40}" type="presParOf" srcId="{1F4ABAC6-67DA-4840-BBD3-EA5BAF22F04B}" destId="{68AE8FAE-913B-4551-8593-28140327DB8F}" srcOrd="5" destOrd="0" presId="urn:microsoft.com/office/officeart/2005/8/layout/process4"/>
    <dgm:cxn modelId="{B4DCF1D2-F032-495C-B69C-C1991C7BD1C6}" type="presParOf" srcId="{1F4ABAC6-67DA-4840-BBD3-EA5BAF22F04B}" destId="{859C5E85-39A5-473A-B1DC-AFA531CB8AB1}" srcOrd="6" destOrd="0" presId="urn:microsoft.com/office/officeart/2005/8/layout/process4"/>
    <dgm:cxn modelId="{81816A75-3DED-457E-919B-FD4839440DAC}" type="presParOf" srcId="{859C5E85-39A5-473A-B1DC-AFA531CB8AB1}" destId="{E255228E-D1E6-4B87-B0E8-2945694EC810}" srcOrd="0" destOrd="0" presId="urn:microsoft.com/office/officeart/2005/8/layout/process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75F409-EBD4-4FF7-BB7F-4C920AB88ADF}">
      <dsp:nvSpPr>
        <dsp:cNvPr id="0" name=""/>
        <dsp:cNvSpPr/>
      </dsp:nvSpPr>
      <dsp:spPr>
        <a:xfrm>
          <a:off x="0" y="4522536"/>
          <a:ext cx="6364224" cy="989420"/>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US" sz="1700" kern="1200">
              <a:solidFill>
                <a:schemeClr val="tx1"/>
              </a:solidFill>
            </a:rPr>
            <a:t>CD may not approve unless they determine the purpose of the project will be accomplished by “reasonable means”</a:t>
          </a:r>
        </a:p>
      </dsp:txBody>
      <dsp:txXfrm>
        <a:off x="0" y="4522536"/>
        <a:ext cx="6364224" cy="989420"/>
      </dsp:txXfrm>
    </dsp:sp>
    <dsp:sp modelId="{3F129D5E-5B80-45AA-A66A-A0CBC8C5B6E8}">
      <dsp:nvSpPr>
        <dsp:cNvPr id="0" name=""/>
        <dsp:cNvSpPr/>
      </dsp:nvSpPr>
      <dsp:spPr>
        <a:xfrm rot="10800000">
          <a:off x="0" y="3015649"/>
          <a:ext cx="6364224" cy="1521728"/>
        </a:xfrm>
        <a:prstGeom prst="upArrowCallou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US" sz="1700" kern="1200">
              <a:solidFill>
                <a:schemeClr val="tx1"/>
              </a:solidFill>
            </a:rPr>
            <a:t>Approval may be conditional on modifications</a:t>
          </a:r>
        </a:p>
      </dsp:txBody>
      <dsp:txXfrm rot="10800000">
        <a:off x="0" y="3015649"/>
        <a:ext cx="6364224" cy="988773"/>
      </dsp:txXfrm>
    </dsp:sp>
    <dsp:sp modelId="{E6F85628-D823-47C7-8058-386A1AB23A35}">
      <dsp:nvSpPr>
        <dsp:cNvPr id="0" name=""/>
        <dsp:cNvSpPr/>
      </dsp:nvSpPr>
      <dsp:spPr>
        <a:xfrm rot="10800000">
          <a:off x="0" y="1508761"/>
          <a:ext cx="6364224" cy="1521728"/>
        </a:xfrm>
        <a:prstGeom prst="upArrowCallou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US" sz="1700" kern="1200">
              <a:solidFill>
                <a:schemeClr val="tx1"/>
              </a:solidFill>
            </a:rPr>
            <a:t>Is the proposal a “reasonable means of accomplishing the purpose”?</a:t>
          </a:r>
        </a:p>
      </dsp:txBody>
      <dsp:txXfrm rot="-10800000">
        <a:off x="0" y="1508761"/>
        <a:ext cx="6364224" cy="534126"/>
      </dsp:txXfrm>
    </dsp:sp>
    <dsp:sp modelId="{BD254FE8-29C9-4C54-B16D-15E7E6145404}">
      <dsp:nvSpPr>
        <dsp:cNvPr id="0" name=""/>
        <dsp:cNvSpPr/>
      </dsp:nvSpPr>
      <dsp:spPr>
        <a:xfrm>
          <a:off x="3107" y="2042888"/>
          <a:ext cx="1059668" cy="454996"/>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6896" tIns="10160" rIns="56896" bIns="10160" numCol="1" spcCol="1270" anchor="ctr" anchorCtr="0">
          <a:noAutofit/>
        </a:bodyPr>
        <a:lstStyle/>
        <a:p>
          <a:pPr marL="0" lvl="0" indent="0" algn="ctr" defTabSz="355600">
            <a:lnSpc>
              <a:spcPct val="90000"/>
            </a:lnSpc>
            <a:spcBef>
              <a:spcPct val="0"/>
            </a:spcBef>
            <a:spcAft>
              <a:spcPct val="35000"/>
            </a:spcAft>
            <a:buNone/>
          </a:pPr>
          <a:r>
            <a:rPr lang="en-US" sz="800" kern="1200">
              <a:solidFill>
                <a:schemeClr val="tx1"/>
              </a:solidFill>
            </a:rPr>
            <a:t>Effects on soil erosion and sedimentation</a:t>
          </a:r>
        </a:p>
      </dsp:txBody>
      <dsp:txXfrm>
        <a:off x="3107" y="2042888"/>
        <a:ext cx="1059668" cy="454996"/>
      </dsp:txXfrm>
    </dsp:sp>
    <dsp:sp modelId="{3784965C-0919-47A2-A510-AC872B1214DA}">
      <dsp:nvSpPr>
        <dsp:cNvPr id="0" name=""/>
        <dsp:cNvSpPr/>
      </dsp:nvSpPr>
      <dsp:spPr>
        <a:xfrm>
          <a:off x="1062775" y="2042888"/>
          <a:ext cx="1059668" cy="454996"/>
        </a:xfrm>
        <a:prstGeom prst="rect">
          <a:avLst/>
        </a:prstGeom>
        <a:solidFill>
          <a:schemeClr val="accent2">
            <a:tint val="40000"/>
            <a:alpha val="90000"/>
            <a:hueOff val="-169845"/>
            <a:satOff val="-15069"/>
            <a:lumOff val="-154"/>
            <a:alphaOff val="0"/>
          </a:schemeClr>
        </a:solidFill>
        <a:ln w="12700" cap="flat" cmpd="sng" algn="ctr">
          <a:solidFill>
            <a:schemeClr val="accent2">
              <a:tint val="40000"/>
              <a:alpha val="90000"/>
              <a:hueOff val="-169845"/>
              <a:satOff val="-15069"/>
              <a:lumOff val="-15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6896" tIns="10160" rIns="56896" bIns="10160" numCol="1" spcCol="1270" anchor="ctr" anchorCtr="0">
          <a:noAutofit/>
        </a:bodyPr>
        <a:lstStyle/>
        <a:p>
          <a:pPr marL="0" lvl="0" indent="0" algn="ctr" defTabSz="355600">
            <a:lnSpc>
              <a:spcPct val="90000"/>
            </a:lnSpc>
            <a:spcBef>
              <a:spcPct val="0"/>
            </a:spcBef>
            <a:spcAft>
              <a:spcPct val="35000"/>
            </a:spcAft>
            <a:buNone/>
          </a:pPr>
          <a:r>
            <a:rPr lang="en-US" sz="800" kern="1200">
              <a:solidFill>
                <a:schemeClr val="tx1"/>
              </a:solidFill>
            </a:rPr>
            <a:t>Modifications </a:t>
          </a:r>
          <a:r>
            <a:rPr lang="en-US" sz="800" b="1" kern="1200">
              <a:solidFill>
                <a:schemeClr val="tx1"/>
              </a:solidFill>
            </a:rPr>
            <a:t>or alternatives </a:t>
          </a:r>
          <a:r>
            <a:rPr lang="en-US" sz="800" kern="1200">
              <a:solidFill>
                <a:schemeClr val="tx1"/>
              </a:solidFill>
            </a:rPr>
            <a:t>to reduce disturbance</a:t>
          </a:r>
        </a:p>
      </dsp:txBody>
      <dsp:txXfrm>
        <a:off x="1062775" y="2042888"/>
        <a:ext cx="1059668" cy="454996"/>
      </dsp:txXfrm>
    </dsp:sp>
    <dsp:sp modelId="{46A083CC-D86D-4EF6-825A-9FCCFA1757C7}">
      <dsp:nvSpPr>
        <dsp:cNvPr id="0" name=""/>
        <dsp:cNvSpPr/>
      </dsp:nvSpPr>
      <dsp:spPr>
        <a:xfrm>
          <a:off x="2122443" y="2042888"/>
          <a:ext cx="1059668" cy="454996"/>
        </a:xfrm>
        <a:prstGeom prst="rect">
          <a:avLst/>
        </a:prstGeom>
        <a:solidFill>
          <a:schemeClr val="accent2">
            <a:tint val="40000"/>
            <a:alpha val="90000"/>
            <a:hueOff val="-339690"/>
            <a:satOff val="-30138"/>
            <a:lumOff val="-308"/>
            <a:alphaOff val="0"/>
          </a:schemeClr>
        </a:solidFill>
        <a:ln w="12700" cap="flat" cmpd="sng" algn="ctr">
          <a:solidFill>
            <a:schemeClr val="accent2">
              <a:tint val="40000"/>
              <a:alpha val="90000"/>
              <a:hueOff val="-339690"/>
              <a:satOff val="-30138"/>
              <a:lumOff val="-30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6896" tIns="10160" rIns="56896" bIns="10160" numCol="1" spcCol="1270" anchor="ctr" anchorCtr="0">
          <a:noAutofit/>
        </a:bodyPr>
        <a:lstStyle/>
        <a:p>
          <a:pPr marL="0" lvl="0" indent="0" algn="ctr" defTabSz="355600">
            <a:lnSpc>
              <a:spcPct val="90000"/>
            </a:lnSpc>
            <a:spcBef>
              <a:spcPct val="0"/>
            </a:spcBef>
            <a:spcAft>
              <a:spcPct val="35000"/>
            </a:spcAft>
            <a:buNone/>
          </a:pPr>
          <a:r>
            <a:rPr lang="en-US" sz="800" kern="1200">
              <a:solidFill>
                <a:schemeClr val="tx1"/>
              </a:solidFill>
            </a:rPr>
            <a:t>Flooding upstream and downstream</a:t>
          </a:r>
        </a:p>
      </dsp:txBody>
      <dsp:txXfrm>
        <a:off x="2122443" y="2042888"/>
        <a:ext cx="1059668" cy="454996"/>
      </dsp:txXfrm>
    </dsp:sp>
    <dsp:sp modelId="{2F9428B8-E45B-4CAC-ABDC-D901C11E008B}">
      <dsp:nvSpPr>
        <dsp:cNvPr id="0" name=""/>
        <dsp:cNvSpPr/>
      </dsp:nvSpPr>
      <dsp:spPr>
        <a:xfrm>
          <a:off x="3182112" y="2042888"/>
          <a:ext cx="1059668" cy="454996"/>
        </a:xfrm>
        <a:prstGeom prst="rect">
          <a:avLst/>
        </a:prstGeom>
        <a:solidFill>
          <a:schemeClr val="accent2">
            <a:tint val="40000"/>
            <a:alpha val="90000"/>
            <a:hueOff val="-509536"/>
            <a:satOff val="-45208"/>
            <a:lumOff val="-461"/>
            <a:alphaOff val="0"/>
          </a:schemeClr>
        </a:solidFill>
        <a:ln w="12700" cap="flat" cmpd="sng" algn="ctr">
          <a:solidFill>
            <a:schemeClr val="accent2">
              <a:tint val="40000"/>
              <a:alpha val="90000"/>
              <a:hueOff val="-509536"/>
              <a:satOff val="-45208"/>
              <a:lumOff val="-46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6896" tIns="10160" rIns="56896" bIns="10160" numCol="1" spcCol="1270" anchor="ctr" anchorCtr="0">
          <a:noAutofit/>
        </a:bodyPr>
        <a:lstStyle/>
        <a:p>
          <a:pPr marL="0" lvl="0" indent="0" algn="ctr" defTabSz="355600">
            <a:lnSpc>
              <a:spcPct val="90000"/>
            </a:lnSpc>
            <a:spcBef>
              <a:spcPct val="0"/>
            </a:spcBef>
            <a:spcAft>
              <a:spcPct val="35000"/>
            </a:spcAft>
            <a:buNone/>
          </a:pPr>
          <a:r>
            <a:rPr lang="en-US" sz="800" kern="1200">
              <a:solidFill>
                <a:schemeClr val="tx1"/>
              </a:solidFill>
            </a:rPr>
            <a:t>Effects to stream channel alterations</a:t>
          </a:r>
        </a:p>
      </dsp:txBody>
      <dsp:txXfrm>
        <a:off x="3182112" y="2042888"/>
        <a:ext cx="1059668" cy="454996"/>
      </dsp:txXfrm>
    </dsp:sp>
    <dsp:sp modelId="{3EAD8536-6738-4A8F-98EF-403488FB2F75}">
      <dsp:nvSpPr>
        <dsp:cNvPr id="0" name=""/>
        <dsp:cNvSpPr/>
      </dsp:nvSpPr>
      <dsp:spPr>
        <a:xfrm>
          <a:off x="4241780" y="2042888"/>
          <a:ext cx="1059668" cy="454996"/>
        </a:xfrm>
        <a:prstGeom prst="rect">
          <a:avLst/>
        </a:prstGeom>
        <a:solidFill>
          <a:schemeClr val="accent2">
            <a:tint val="40000"/>
            <a:alpha val="90000"/>
            <a:hueOff val="-679381"/>
            <a:satOff val="-60277"/>
            <a:lumOff val="-615"/>
            <a:alphaOff val="0"/>
          </a:schemeClr>
        </a:solidFill>
        <a:ln w="12700" cap="flat" cmpd="sng" algn="ctr">
          <a:solidFill>
            <a:schemeClr val="accent2">
              <a:tint val="40000"/>
              <a:alpha val="90000"/>
              <a:hueOff val="-679381"/>
              <a:satOff val="-60277"/>
              <a:lumOff val="-61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6896" tIns="10160" rIns="56896" bIns="10160" numCol="1" spcCol="1270" anchor="ctr" anchorCtr="0">
          <a:noAutofit/>
        </a:bodyPr>
        <a:lstStyle/>
        <a:p>
          <a:pPr marL="0" lvl="0" indent="0" algn="ctr" defTabSz="355600">
            <a:lnSpc>
              <a:spcPct val="90000"/>
            </a:lnSpc>
            <a:spcBef>
              <a:spcPct val="0"/>
            </a:spcBef>
            <a:spcAft>
              <a:spcPct val="35000"/>
            </a:spcAft>
            <a:buNone/>
          </a:pPr>
          <a:r>
            <a:rPr lang="en-US" sz="800" kern="1200">
              <a:solidFill>
                <a:schemeClr val="tx1"/>
              </a:solidFill>
            </a:rPr>
            <a:t>Effects on streamflow, turbidity, and water quality</a:t>
          </a:r>
        </a:p>
      </dsp:txBody>
      <dsp:txXfrm>
        <a:off x="4241780" y="2042888"/>
        <a:ext cx="1059668" cy="454996"/>
      </dsp:txXfrm>
    </dsp:sp>
    <dsp:sp modelId="{FD0BA5DE-BDC9-4F44-B3D3-350D4022ADC3}">
      <dsp:nvSpPr>
        <dsp:cNvPr id="0" name=""/>
        <dsp:cNvSpPr/>
      </dsp:nvSpPr>
      <dsp:spPr>
        <a:xfrm>
          <a:off x="5301448" y="2042888"/>
          <a:ext cx="1059668" cy="454996"/>
        </a:xfrm>
        <a:prstGeom prst="rect">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6896" tIns="10160" rIns="56896" bIns="10160" numCol="1" spcCol="1270" anchor="ctr" anchorCtr="0">
          <a:noAutofit/>
        </a:bodyPr>
        <a:lstStyle/>
        <a:p>
          <a:pPr marL="0" lvl="0" indent="0" algn="ctr" defTabSz="355600">
            <a:lnSpc>
              <a:spcPct val="90000"/>
            </a:lnSpc>
            <a:spcBef>
              <a:spcPct val="0"/>
            </a:spcBef>
            <a:spcAft>
              <a:spcPct val="35000"/>
            </a:spcAft>
            <a:buNone/>
          </a:pPr>
          <a:r>
            <a:rPr lang="en-US" sz="800" kern="1200">
              <a:solidFill>
                <a:schemeClr val="tx1"/>
              </a:solidFill>
            </a:rPr>
            <a:t>Effects on fish and aquatic habitat</a:t>
          </a:r>
        </a:p>
      </dsp:txBody>
      <dsp:txXfrm>
        <a:off x="5301448" y="2042888"/>
        <a:ext cx="1059668" cy="454996"/>
      </dsp:txXfrm>
    </dsp:sp>
    <dsp:sp modelId="{E255228E-D1E6-4B87-B0E8-2945694EC810}">
      <dsp:nvSpPr>
        <dsp:cNvPr id="0" name=""/>
        <dsp:cNvSpPr/>
      </dsp:nvSpPr>
      <dsp:spPr>
        <a:xfrm rot="10800000">
          <a:off x="0" y="1874"/>
          <a:ext cx="6364224" cy="1521728"/>
        </a:xfrm>
        <a:prstGeom prst="upArrowCallou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US" sz="1700" kern="1200">
              <a:solidFill>
                <a:schemeClr val="tx1"/>
              </a:solidFill>
            </a:rPr>
            <a:t>Determine purpose of the project</a:t>
          </a:r>
        </a:p>
      </dsp:txBody>
      <dsp:txXfrm rot="10800000">
        <a:off x="0" y="1874"/>
        <a:ext cx="6364224" cy="988773"/>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E2F2F4-85CE-458B-B871-5683041FA026}" type="datetimeFigureOut">
              <a:rPr lang="en-US" smtClean="0"/>
              <a:t>2/19/2026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5213F8-5B14-4960-9445-D49A450A703D}" type="slidenum">
              <a:rPr lang="en-US" smtClean="0"/>
              <a:t>‹#›</a:t>
            </a:fld>
            <a:endParaRPr lang="en-US"/>
          </a:p>
        </p:txBody>
      </p:sp>
    </p:spTree>
    <p:extLst>
      <p:ext uri="{BB962C8B-B14F-4D97-AF65-F5344CB8AC3E}">
        <p14:creationId xmlns:p14="http://schemas.microsoft.com/office/powerpoint/2010/main" val="2972658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5213F8-5B14-4960-9445-D49A450A703D}" type="slidenum">
              <a:rPr lang="en-US" smtClean="0"/>
              <a:t>1</a:t>
            </a:fld>
            <a:endParaRPr lang="en-US"/>
          </a:p>
        </p:txBody>
      </p:sp>
    </p:spTree>
    <p:extLst>
      <p:ext uri="{BB962C8B-B14F-4D97-AF65-F5344CB8AC3E}">
        <p14:creationId xmlns:p14="http://schemas.microsoft.com/office/powerpoint/2010/main" val="34177506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purpose of the project is boat access to the river, is this reasonable? Is there an alternative (like using the public boat launch)? </a:t>
            </a:r>
          </a:p>
        </p:txBody>
      </p:sp>
      <p:sp>
        <p:nvSpPr>
          <p:cNvPr id="4" name="Slide Number Placeholder 3"/>
          <p:cNvSpPr>
            <a:spLocks noGrp="1"/>
          </p:cNvSpPr>
          <p:nvPr>
            <p:ph type="sldNum" sz="quarter" idx="5"/>
          </p:nvPr>
        </p:nvSpPr>
        <p:spPr/>
        <p:txBody>
          <a:bodyPr/>
          <a:lstStyle/>
          <a:p>
            <a:fld id="{A75213F8-5B14-4960-9445-D49A450A703D}" type="slidenum">
              <a:rPr lang="en-US" smtClean="0"/>
              <a:t>14</a:t>
            </a:fld>
            <a:endParaRPr lang="en-US"/>
          </a:p>
        </p:txBody>
      </p:sp>
    </p:spTree>
    <p:extLst>
      <p:ext uri="{BB962C8B-B14F-4D97-AF65-F5344CB8AC3E}">
        <p14:creationId xmlns:p14="http://schemas.microsoft.com/office/powerpoint/2010/main" val="40582451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5213F8-5B14-4960-9445-D49A450A703D}" type="slidenum">
              <a:rPr lang="en-US" smtClean="0"/>
              <a:t>15</a:t>
            </a:fld>
            <a:endParaRPr lang="en-US"/>
          </a:p>
        </p:txBody>
      </p:sp>
    </p:spTree>
    <p:extLst>
      <p:ext uri="{BB962C8B-B14F-4D97-AF65-F5344CB8AC3E}">
        <p14:creationId xmlns:p14="http://schemas.microsoft.com/office/powerpoint/2010/main" val="6210506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5213F8-5B14-4960-9445-D49A450A703D}" type="slidenum">
              <a:rPr lang="en-US" smtClean="0"/>
              <a:t>16</a:t>
            </a:fld>
            <a:endParaRPr lang="en-US"/>
          </a:p>
        </p:txBody>
      </p:sp>
    </p:spTree>
    <p:extLst>
      <p:ext uri="{BB962C8B-B14F-4D97-AF65-F5344CB8AC3E}">
        <p14:creationId xmlns:p14="http://schemas.microsoft.com/office/powerpoint/2010/main" val="5803177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application does not need to be accepted by the district right away. If it is an incomplete application or otherwise not acceptable, the supervisors or the admin can give it back to the applicant. The timeline only starts once the application has been accepted by the district. Some districts do this formally at a meeting, others delegate the authority to accept the applications to CD staff. </a:t>
            </a:r>
          </a:p>
          <a:p>
            <a:endParaRPr lang="en-US" dirty="0"/>
          </a:p>
          <a:p>
            <a:r>
              <a:rPr lang="en-US" dirty="0"/>
              <a:t>If the CD rep and the FWP rep have different recommendations (</a:t>
            </a:r>
            <a:r>
              <a:rPr lang="en-US" dirty="0" err="1"/>
              <a:t>eg</a:t>
            </a:r>
            <a:r>
              <a:rPr lang="en-US" dirty="0"/>
              <a:t>: approve vs. approve with modifications), they can submit separate team member reports to the board with their recommendations. </a:t>
            </a:r>
          </a:p>
        </p:txBody>
      </p:sp>
      <p:sp>
        <p:nvSpPr>
          <p:cNvPr id="4" name="Slide Number Placeholder 3"/>
          <p:cNvSpPr>
            <a:spLocks noGrp="1"/>
          </p:cNvSpPr>
          <p:nvPr>
            <p:ph type="sldNum" sz="quarter" idx="5"/>
          </p:nvPr>
        </p:nvSpPr>
        <p:spPr/>
        <p:txBody>
          <a:bodyPr/>
          <a:lstStyle/>
          <a:p>
            <a:fld id="{A75213F8-5B14-4960-9445-D49A450A703D}" type="slidenum">
              <a:rPr lang="en-US" smtClean="0"/>
              <a:t>5</a:t>
            </a:fld>
            <a:endParaRPr lang="en-US"/>
          </a:p>
        </p:txBody>
      </p:sp>
    </p:spTree>
    <p:extLst>
      <p:ext uri="{BB962C8B-B14F-4D97-AF65-F5344CB8AC3E}">
        <p14:creationId xmlns:p14="http://schemas.microsoft.com/office/powerpoint/2010/main" val="5257900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5213F8-5B14-4960-9445-D49A450A703D}" type="slidenum">
              <a:rPr lang="en-US" smtClean="0"/>
              <a:t>7</a:t>
            </a:fld>
            <a:endParaRPr lang="en-US"/>
          </a:p>
        </p:txBody>
      </p:sp>
    </p:spTree>
    <p:extLst>
      <p:ext uri="{BB962C8B-B14F-4D97-AF65-F5344CB8AC3E}">
        <p14:creationId xmlns:p14="http://schemas.microsoft.com/office/powerpoint/2010/main" val="34542584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5213F8-5B14-4960-9445-D49A450A703D}" type="slidenum">
              <a:rPr lang="en-US" smtClean="0"/>
              <a:t>8</a:t>
            </a:fld>
            <a:endParaRPr lang="en-US"/>
          </a:p>
        </p:txBody>
      </p:sp>
    </p:spTree>
    <p:extLst>
      <p:ext uri="{BB962C8B-B14F-4D97-AF65-F5344CB8AC3E}">
        <p14:creationId xmlns:p14="http://schemas.microsoft.com/office/powerpoint/2010/main" val="4378431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5213F8-5B14-4960-9445-D49A450A703D}" type="slidenum">
              <a:rPr lang="en-US" smtClean="0"/>
              <a:t>9</a:t>
            </a:fld>
            <a:endParaRPr lang="en-US"/>
          </a:p>
        </p:txBody>
      </p:sp>
    </p:spTree>
    <p:extLst>
      <p:ext uri="{BB962C8B-B14F-4D97-AF65-F5344CB8AC3E}">
        <p14:creationId xmlns:p14="http://schemas.microsoft.com/office/powerpoint/2010/main" val="4654482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Application does not need to be “accepted” by the district if it’s not complete or does not include enough detail for decision-making. Timeline doesn’t start until the application is accepted by district. </a:t>
            </a:r>
          </a:p>
        </p:txBody>
      </p:sp>
      <p:sp>
        <p:nvSpPr>
          <p:cNvPr id="4" name="Slide Number Placeholder 3"/>
          <p:cNvSpPr>
            <a:spLocks noGrp="1"/>
          </p:cNvSpPr>
          <p:nvPr>
            <p:ph type="sldNum" sz="quarter" idx="5"/>
          </p:nvPr>
        </p:nvSpPr>
        <p:spPr/>
        <p:txBody>
          <a:bodyPr/>
          <a:lstStyle/>
          <a:p>
            <a:fld id="{A75213F8-5B14-4960-9445-D49A450A703D}" type="slidenum">
              <a:rPr lang="en-US" smtClean="0"/>
              <a:t>10</a:t>
            </a:fld>
            <a:endParaRPr lang="en-US"/>
          </a:p>
        </p:txBody>
      </p:sp>
    </p:spTree>
    <p:extLst>
      <p:ext uri="{BB962C8B-B14F-4D97-AF65-F5344CB8AC3E}">
        <p14:creationId xmlns:p14="http://schemas.microsoft.com/office/powerpoint/2010/main" val="19551304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FWP rep is comfortable w/o doing onsite, it can be skipped, or they can waive the onsite and CD rep can go without them. </a:t>
            </a:r>
          </a:p>
        </p:txBody>
      </p:sp>
      <p:sp>
        <p:nvSpPr>
          <p:cNvPr id="4" name="Slide Number Placeholder 3"/>
          <p:cNvSpPr>
            <a:spLocks noGrp="1"/>
          </p:cNvSpPr>
          <p:nvPr>
            <p:ph type="sldNum" sz="quarter" idx="5"/>
          </p:nvPr>
        </p:nvSpPr>
        <p:spPr/>
        <p:txBody>
          <a:bodyPr/>
          <a:lstStyle/>
          <a:p>
            <a:fld id="{A75213F8-5B14-4960-9445-D49A450A703D}" type="slidenum">
              <a:rPr lang="en-US" smtClean="0"/>
              <a:t>11</a:t>
            </a:fld>
            <a:endParaRPr lang="en-US"/>
          </a:p>
        </p:txBody>
      </p:sp>
    </p:spTree>
    <p:extLst>
      <p:ext uri="{BB962C8B-B14F-4D97-AF65-F5344CB8AC3E}">
        <p14:creationId xmlns:p14="http://schemas.microsoft.com/office/powerpoint/2010/main" val="1879087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333333"/>
                </a:solidFill>
                <a:effectLst/>
                <a:latin typeface="Helvetica Neue"/>
              </a:rPr>
              <a:t>Is this reasonable? Are there modifications or alternatives? </a:t>
            </a:r>
          </a:p>
          <a:p>
            <a:endParaRPr lang="en-US" b="0" i="0" dirty="0">
              <a:solidFill>
                <a:srgbClr val="333333"/>
              </a:solidFill>
              <a:effectLst/>
              <a:latin typeface="Helvetica Neue"/>
            </a:endParaRPr>
          </a:p>
          <a:p>
            <a:r>
              <a:rPr lang="en-US" b="0" i="0" dirty="0">
                <a:solidFill>
                  <a:srgbClr val="333333"/>
                </a:solidFill>
                <a:effectLst/>
                <a:latin typeface="Helvetica Neue"/>
              </a:rPr>
              <a:t>It is not the responsibility of the team or the district to come up with the alternatives. The CD/team tells them the impacts that need to be ameliorated or mediated and the applicant is responsible for figuring out how to do that. If they don’t know how, the CD can require they work with an engineer. While economics should be considered to some level, the CD’s responsibility is to the resource, not to making sure every landowner can do their dream project for the least amount of money. If the project warrants it, require engineered drawings to be submitted with the application. </a:t>
            </a:r>
            <a:endParaRPr lang="en-US" dirty="0"/>
          </a:p>
        </p:txBody>
      </p:sp>
      <p:sp>
        <p:nvSpPr>
          <p:cNvPr id="4" name="Slide Number Placeholder 3"/>
          <p:cNvSpPr>
            <a:spLocks noGrp="1"/>
          </p:cNvSpPr>
          <p:nvPr>
            <p:ph type="sldNum" sz="quarter" idx="5"/>
          </p:nvPr>
        </p:nvSpPr>
        <p:spPr/>
        <p:txBody>
          <a:bodyPr/>
          <a:lstStyle/>
          <a:p>
            <a:fld id="{A75213F8-5B14-4960-9445-D49A450A703D}" type="slidenum">
              <a:rPr lang="en-US" smtClean="0"/>
              <a:t>12</a:t>
            </a:fld>
            <a:endParaRPr lang="en-US"/>
          </a:p>
        </p:txBody>
      </p:sp>
    </p:spTree>
    <p:extLst>
      <p:ext uri="{BB962C8B-B14F-4D97-AF65-F5344CB8AC3E}">
        <p14:creationId xmlns:p14="http://schemas.microsoft.com/office/powerpoint/2010/main" val="30993308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Separate team member reports with different recommendations can be submitted to the board. Recommended to document thoroughly on the report why the modification or difference in opinion. </a:t>
            </a:r>
          </a:p>
        </p:txBody>
      </p:sp>
      <p:sp>
        <p:nvSpPr>
          <p:cNvPr id="4" name="Slide Number Placeholder 3"/>
          <p:cNvSpPr>
            <a:spLocks noGrp="1"/>
          </p:cNvSpPr>
          <p:nvPr>
            <p:ph type="sldNum" sz="quarter" idx="5"/>
          </p:nvPr>
        </p:nvSpPr>
        <p:spPr/>
        <p:txBody>
          <a:bodyPr/>
          <a:lstStyle/>
          <a:p>
            <a:fld id="{A75213F8-5B14-4960-9445-D49A450A703D}" type="slidenum">
              <a:rPr lang="en-US" smtClean="0"/>
              <a:t>13</a:t>
            </a:fld>
            <a:endParaRPr lang="en-US"/>
          </a:p>
        </p:txBody>
      </p:sp>
    </p:spTree>
    <p:extLst>
      <p:ext uri="{BB962C8B-B14F-4D97-AF65-F5344CB8AC3E}">
        <p14:creationId xmlns:p14="http://schemas.microsoft.com/office/powerpoint/2010/main" val="219144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30160-463F-7BA3-06AB-787D3E0D77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D23544-1F8C-571C-1686-5D3BBEBDE4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5817C7-635E-B432-41D3-CB44C491A247}"/>
              </a:ext>
            </a:extLst>
          </p:cNvPr>
          <p:cNvSpPr>
            <a:spLocks noGrp="1"/>
          </p:cNvSpPr>
          <p:nvPr>
            <p:ph type="dt" sz="half" idx="10"/>
          </p:nvPr>
        </p:nvSpPr>
        <p:spPr/>
        <p:txBody>
          <a:bodyPr/>
          <a:lstStyle/>
          <a:p>
            <a:fld id="{074A4B33-CA71-4955-B6E2-60B9562AC0B0}" type="datetimeFigureOut">
              <a:rPr lang="en-US" smtClean="0"/>
              <a:t>2/19/2026</a:t>
            </a:fld>
            <a:endParaRPr lang="en-US"/>
          </a:p>
        </p:txBody>
      </p:sp>
      <p:sp>
        <p:nvSpPr>
          <p:cNvPr id="5" name="Footer Placeholder 4">
            <a:extLst>
              <a:ext uri="{FF2B5EF4-FFF2-40B4-BE49-F238E27FC236}">
                <a16:creationId xmlns:a16="http://schemas.microsoft.com/office/drawing/2014/main" id="{13779F71-37C6-D6FB-30C5-7D8CCE8321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AF1E66-73DF-22CA-CDAD-812E113E1E6B}"/>
              </a:ext>
            </a:extLst>
          </p:cNvPr>
          <p:cNvSpPr>
            <a:spLocks noGrp="1"/>
          </p:cNvSpPr>
          <p:nvPr>
            <p:ph type="sldNum" sz="quarter" idx="12"/>
          </p:nvPr>
        </p:nvSpPr>
        <p:spPr/>
        <p:txBody>
          <a:bodyPr/>
          <a:lstStyle/>
          <a:p>
            <a:fld id="{556F9C2D-9D5A-46BF-BDA9-6282C5345AF9}" type="slidenum">
              <a:rPr lang="en-US" smtClean="0"/>
              <a:t>‹#›</a:t>
            </a:fld>
            <a:endParaRPr lang="en-US"/>
          </a:p>
        </p:txBody>
      </p:sp>
    </p:spTree>
    <p:extLst>
      <p:ext uri="{BB962C8B-B14F-4D97-AF65-F5344CB8AC3E}">
        <p14:creationId xmlns:p14="http://schemas.microsoft.com/office/powerpoint/2010/main" val="3341399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56183-A260-62BC-5852-899D1A08A4D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AFC00AB-245C-44BE-82C9-8CDB3EACDCE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CE7226-491B-B169-4FA3-C2C9CB0817BC}"/>
              </a:ext>
            </a:extLst>
          </p:cNvPr>
          <p:cNvSpPr>
            <a:spLocks noGrp="1"/>
          </p:cNvSpPr>
          <p:nvPr>
            <p:ph type="dt" sz="half" idx="10"/>
          </p:nvPr>
        </p:nvSpPr>
        <p:spPr/>
        <p:txBody>
          <a:bodyPr/>
          <a:lstStyle/>
          <a:p>
            <a:fld id="{074A4B33-CA71-4955-B6E2-60B9562AC0B0}" type="datetimeFigureOut">
              <a:rPr lang="en-US" smtClean="0"/>
              <a:t>2/19/2026</a:t>
            </a:fld>
            <a:endParaRPr lang="en-US"/>
          </a:p>
        </p:txBody>
      </p:sp>
      <p:sp>
        <p:nvSpPr>
          <p:cNvPr id="5" name="Footer Placeholder 4">
            <a:extLst>
              <a:ext uri="{FF2B5EF4-FFF2-40B4-BE49-F238E27FC236}">
                <a16:creationId xmlns:a16="http://schemas.microsoft.com/office/drawing/2014/main" id="{FB5FD0F2-3293-5D56-9EB0-1A6A206244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11B131-757F-CFD6-398E-0F6819DB6D8F}"/>
              </a:ext>
            </a:extLst>
          </p:cNvPr>
          <p:cNvSpPr>
            <a:spLocks noGrp="1"/>
          </p:cNvSpPr>
          <p:nvPr>
            <p:ph type="sldNum" sz="quarter" idx="12"/>
          </p:nvPr>
        </p:nvSpPr>
        <p:spPr/>
        <p:txBody>
          <a:bodyPr/>
          <a:lstStyle/>
          <a:p>
            <a:fld id="{556F9C2D-9D5A-46BF-BDA9-6282C5345AF9}" type="slidenum">
              <a:rPr lang="en-US" smtClean="0"/>
              <a:t>‹#›</a:t>
            </a:fld>
            <a:endParaRPr lang="en-US"/>
          </a:p>
        </p:txBody>
      </p:sp>
    </p:spTree>
    <p:extLst>
      <p:ext uri="{BB962C8B-B14F-4D97-AF65-F5344CB8AC3E}">
        <p14:creationId xmlns:p14="http://schemas.microsoft.com/office/powerpoint/2010/main" val="3176159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394958D-8E0E-4975-BB1A-4B98CCD0545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D5B0F45-58AE-CD55-22C5-F6F2CA782A3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296DC2-246F-1B4F-303A-B16B21BE4B3B}"/>
              </a:ext>
            </a:extLst>
          </p:cNvPr>
          <p:cNvSpPr>
            <a:spLocks noGrp="1"/>
          </p:cNvSpPr>
          <p:nvPr>
            <p:ph type="dt" sz="half" idx="10"/>
          </p:nvPr>
        </p:nvSpPr>
        <p:spPr/>
        <p:txBody>
          <a:bodyPr/>
          <a:lstStyle/>
          <a:p>
            <a:fld id="{074A4B33-CA71-4955-B6E2-60B9562AC0B0}" type="datetimeFigureOut">
              <a:rPr lang="en-US" smtClean="0"/>
              <a:t>2/19/2026</a:t>
            </a:fld>
            <a:endParaRPr lang="en-US"/>
          </a:p>
        </p:txBody>
      </p:sp>
      <p:sp>
        <p:nvSpPr>
          <p:cNvPr id="5" name="Footer Placeholder 4">
            <a:extLst>
              <a:ext uri="{FF2B5EF4-FFF2-40B4-BE49-F238E27FC236}">
                <a16:creationId xmlns:a16="http://schemas.microsoft.com/office/drawing/2014/main" id="{B8C3A868-95F7-D99F-68A2-15B99A862B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9FB365-677E-66BA-E2A2-B17A47B630D1}"/>
              </a:ext>
            </a:extLst>
          </p:cNvPr>
          <p:cNvSpPr>
            <a:spLocks noGrp="1"/>
          </p:cNvSpPr>
          <p:nvPr>
            <p:ph type="sldNum" sz="quarter" idx="12"/>
          </p:nvPr>
        </p:nvSpPr>
        <p:spPr/>
        <p:txBody>
          <a:bodyPr/>
          <a:lstStyle/>
          <a:p>
            <a:fld id="{556F9C2D-9D5A-46BF-BDA9-6282C5345AF9}" type="slidenum">
              <a:rPr lang="en-US" smtClean="0"/>
              <a:t>‹#›</a:t>
            </a:fld>
            <a:endParaRPr lang="en-US"/>
          </a:p>
        </p:txBody>
      </p:sp>
    </p:spTree>
    <p:extLst>
      <p:ext uri="{BB962C8B-B14F-4D97-AF65-F5344CB8AC3E}">
        <p14:creationId xmlns:p14="http://schemas.microsoft.com/office/powerpoint/2010/main" val="1645583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7963A-FAF2-B434-CF1E-15F01B19C2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E6F7F8-8D51-2763-EEB6-58096CA4DBA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7DE57F-0F49-8A87-8A5D-DA11873997C5}"/>
              </a:ext>
            </a:extLst>
          </p:cNvPr>
          <p:cNvSpPr>
            <a:spLocks noGrp="1"/>
          </p:cNvSpPr>
          <p:nvPr>
            <p:ph type="dt" sz="half" idx="10"/>
          </p:nvPr>
        </p:nvSpPr>
        <p:spPr/>
        <p:txBody>
          <a:bodyPr/>
          <a:lstStyle/>
          <a:p>
            <a:fld id="{074A4B33-CA71-4955-B6E2-60B9562AC0B0}" type="datetimeFigureOut">
              <a:rPr lang="en-US" smtClean="0"/>
              <a:t>2/19/2026</a:t>
            </a:fld>
            <a:endParaRPr lang="en-US"/>
          </a:p>
        </p:txBody>
      </p:sp>
      <p:sp>
        <p:nvSpPr>
          <p:cNvPr id="5" name="Footer Placeholder 4">
            <a:extLst>
              <a:ext uri="{FF2B5EF4-FFF2-40B4-BE49-F238E27FC236}">
                <a16:creationId xmlns:a16="http://schemas.microsoft.com/office/drawing/2014/main" id="{E593B7C2-8540-8C03-1A8C-696D9D1D65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5B0BAA-EB14-A0C4-6140-7FD8A39709F9}"/>
              </a:ext>
            </a:extLst>
          </p:cNvPr>
          <p:cNvSpPr>
            <a:spLocks noGrp="1"/>
          </p:cNvSpPr>
          <p:nvPr>
            <p:ph type="sldNum" sz="quarter" idx="12"/>
          </p:nvPr>
        </p:nvSpPr>
        <p:spPr/>
        <p:txBody>
          <a:bodyPr/>
          <a:lstStyle/>
          <a:p>
            <a:fld id="{556F9C2D-9D5A-46BF-BDA9-6282C5345AF9}" type="slidenum">
              <a:rPr lang="en-US" smtClean="0"/>
              <a:t>‹#›</a:t>
            </a:fld>
            <a:endParaRPr lang="en-US"/>
          </a:p>
        </p:txBody>
      </p:sp>
    </p:spTree>
    <p:extLst>
      <p:ext uri="{BB962C8B-B14F-4D97-AF65-F5344CB8AC3E}">
        <p14:creationId xmlns:p14="http://schemas.microsoft.com/office/powerpoint/2010/main" val="4041969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038E9-2C80-8335-A74E-1ECCCDC36AC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7CA2B1F-A308-4F01-9137-18BE99C093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4178A8-FE69-9230-7B68-DE342674EADD}"/>
              </a:ext>
            </a:extLst>
          </p:cNvPr>
          <p:cNvSpPr>
            <a:spLocks noGrp="1"/>
          </p:cNvSpPr>
          <p:nvPr>
            <p:ph type="dt" sz="half" idx="10"/>
          </p:nvPr>
        </p:nvSpPr>
        <p:spPr/>
        <p:txBody>
          <a:bodyPr/>
          <a:lstStyle/>
          <a:p>
            <a:fld id="{074A4B33-CA71-4955-B6E2-60B9562AC0B0}" type="datetimeFigureOut">
              <a:rPr lang="en-US" smtClean="0"/>
              <a:t>2/19/2026</a:t>
            </a:fld>
            <a:endParaRPr lang="en-US"/>
          </a:p>
        </p:txBody>
      </p:sp>
      <p:sp>
        <p:nvSpPr>
          <p:cNvPr id="5" name="Footer Placeholder 4">
            <a:extLst>
              <a:ext uri="{FF2B5EF4-FFF2-40B4-BE49-F238E27FC236}">
                <a16:creationId xmlns:a16="http://schemas.microsoft.com/office/drawing/2014/main" id="{EB1D1C22-7CB2-CB33-6993-ED2197F13A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B4C677-7712-C019-C0BE-E2FD89411B31}"/>
              </a:ext>
            </a:extLst>
          </p:cNvPr>
          <p:cNvSpPr>
            <a:spLocks noGrp="1"/>
          </p:cNvSpPr>
          <p:nvPr>
            <p:ph type="sldNum" sz="quarter" idx="12"/>
          </p:nvPr>
        </p:nvSpPr>
        <p:spPr/>
        <p:txBody>
          <a:bodyPr/>
          <a:lstStyle/>
          <a:p>
            <a:fld id="{556F9C2D-9D5A-46BF-BDA9-6282C5345AF9}" type="slidenum">
              <a:rPr lang="en-US" smtClean="0"/>
              <a:t>‹#›</a:t>
            </a:fld>
            <a:endParaRPr lang="en-US"/>
          </a:p>
        </p:txBody>
      </p:sp>
    </p:spTree>
    <p:extLst>
      <p:ext uri="{BB962C8B-B14F-4D97-AF65-F5344CB8AC3E}">
        <p14:creationId xmlns:p14="http://schemas.microsoft.com/office/powerpoint/2010/main" val="967807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04186-3CB4-45FF-7580-4A5912E90E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71D945-BDBC-B063-377D-E121245FCFC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82E4EA5-B18E-69EB-7DF5-9251448E378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8AEF417-E28A-8306-55AC-76A6A99A15B1}"/>
              </a:ext>
            </a:extLst>
          </p:cNvPr>
          <p:cNvSpPr>
            <a:spLocks noGrp="1"/>
          </p:cNvSpPr>
          <p:nvPr>
            <p:ph type="dt" sz="half" idx="10"/>
          </p:nvPr>
        </p:nvSpPr>
        <p:spPr/>
        <p:txBody>
          <a:bodyPr/>
          <a:lstStyle/>
          <a:p>
            <a:fld id="{074A4B33-CA71-4955-B6E2-60B9562AC0B0}" type="datetimeFigureOut">
              <a:rPr lang="en-US" smtClean="0"/>
              <a:t>2/19/2026</a:t>
            </a:fld>
            <a:endParaRPr lang="en-US"/>
          </a:p>
        </p:txBody>
      </p:sp>
      <p:sp>
        <p:nvSpPr>
          <p:cNvPr id="6" name="Footer Placeholder 5">
            <a:extLst>
              <a:ext uri="{FF2B5EF4-FFF2-40B4-BE49-F238E27FC236}">
                <a16:creationId xmlns:a16="http://schemas.microsoft.com/office/drawing/2014/main" id="{1354640D-BED8-915E-ABF2-33B1E586CB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05E641-7654-8D3B-21AD-5758299A4E28}"/>
              </a:ext>
            </a:extLst>
          </p:cNvPr>
          <p:cNvSpPr>
            <a:spLocks noGrp="1"/>
          </p:cNvSpPr>
          <p:nvPr>
            <p:ph type="sldNum" sz="quarter" idx="12"/>
          </p:nvPr>
        </p:nvSpPr>
        <p:spPr/>
        <p:txBody>
          <a:bodyPr/>
          <a:lstStyle/>
          <a:p>
            <a:fld id="{556F9C2D-9D5A-46BF-BDA9-6282C5345AF9}" type="slidenum">
              <a:rPr lang="en-US" smtClean="0"/>
              <a:t>‹#›</a:t>
            </a:fld>
            <a:endParaRPr lang="en-US"/>
          </a:p>
        </p:txBody>
      </p:sp>
    </p:spTree>
    <p:extLst>
      <p:ext uri="{BB962C8B-B14F-4D97-AF65-F5344CB8AC3E}">
        <p14:creationId xmlns:p14="http://schemas.microsoft.com/office/powerpoint/2010/main" val="128577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6410E-0C81-09BE-B670-380E4B30EDC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F937AD9-E25C-B78B-4F7B-6E126F74CD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69F430B-BAD2-CDF8-4F32-DE51D1D8AB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DB129D9-0DD2-6D42-E10A-D99D881123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64DC6D3-D56B-9742-F22E-40C9D110F78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202DAAB-8C6E-C507-52C1-E62E65915F47}"/>
              </a:ext>
            </a:extLst>
          </p:cNvPr>
          <p:cNvSpPr>
            <a:spLocks noGrp="1"/>
          </p:cNvSpPr>
          <p:nvPr>
            <p:ph type="dt" sz="half" idx="10"/>
          </p:nvPr>
        </p:nvSpPr>
        <p:spPr/>
        <p:txBody>
          <a:bodyPr/>
          <a:lstStyle/>
          <a:p>
            <a:fld id="{074A4B33-CA71-4955-B6E2-60B9562AC0B0}" type="datetimeFigureOut">
              <a:rPr lang="en-US" smtClean="0"/>
              <a:t>2/19/2026</a:t>
            </a:fld>
            <a:endParaRPr lang="en-US"/>
          </a:p>
        </p:txBody>
      </p:sp>
      <p:sp>
        <p:nvSpPr>
          <p:cNvPr id="8" name="Footer Placeholder 7">
            <a:extLst>
              <a:ext uri="{FF2B5EF4-FFF2-40B4-BE49-F238E27FC236}">
                <a16:creationId xmlns:a16="http://schemas.microsoft.com/office/drawing/2014/main" id="{6549825D-2008-0AA2-BB8A-089CB4B48B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6525418-BF81-2B7B-F654-9D2DA4797FE1}"/>
              </a:ext>
            </a:extLst>
          </p:cNvPr>
          <p:cNvSpPr>
            <a:spLocks noGrp="1"/>
          </p:cNvSpPr>
          <p:nvPr>
            <p:ph type="sldNum" sz="quarter" idx="12"/>
          </p:nvPr>
        </p:nvSpPr>
        <p:spPr/>
        <p:txBody>
          <a:bodyPr/>
          <a:lstStyle/>
          <a:p>
            <a:fld id="{556F9C2D-9D5A-46BF-BDA9-6282C5345AF9}" type="slidenum">
              <a:rPr lang="en-US" smtClean="0"/>
              <a:t>‹#›</a:t>
            </a:fld>
            <a:endParaRPr lang="en-US"/>
          </a:p>
        </p:txBody>
      </p:sp>
    </p:spTree>
    <p:extLst>
      <p:ext uri="{BB962C8B-B14F-4D97-AF65-F5344CB8AC3E}">
        <p14:creationId xmlns:p14="http://schemas.microsoft.com/office/powerpoint/2010/main" val="3329244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1D63D-01DE-4438-6258-15D658B1A7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F80084B-C551-3EBC-4364-17AF53379EFB}"/>
              </a:ext>
            </a:extLst>
          </p:cNvPr>
          <p:cNvSpPr>
            <a:spLocks noGrp="1"/>
          </p:cNvSpPr>
          <p:nvPr>
            <p:ph type="dt" sz="half" idx="10"/>
          </p:nvPr>
        </p:nvSpPr>
        <p:spPr/>
        <p:txBody>
          <a:bodyPr/>
          <a:lstStyle/>
          <a:p>
            <a:fld id="{074A4B33-CA71-4955-B6E2-60B9562AC0B0}" type="datetimeFigureOut">
              <a:rPr lang="en-US" smtClean="0"/>
              <a:t>2/19/2026</a:t>
            </a:fld>
            <a:endParaRPr lang="en-US"/>
          </a:p>
        </p:txBody>
      </p:sp>
      <p:sp>
        <p:nvSpPr>
          <p:cNvPr id="4" name="Footer Placeholder 3">
            <a:extLst>
              <a:ext uri="{FF2B5EF4-FFF2-40B4-BE49-F238E27FC236}">
                <a16:creationId xmlns:a16="http://schemas.microsoft.com/office/drawing/2014/main" id="{21DC4D9E-E095-485A-64B3-F0BCCA2D05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E4D2F71-6B9E-5E1F-B9C7-BB1CE0DE0067}"/>
              </a:ext>
            </a:extLst>
          </p:cNvPr>
          <p:cNvSpPr>
            <a:spLocks noGrp="1"/>
          </p:cNvSpPr>
          <p:nvPr>
            <p:ph type="sldNum" sz="quarter" idx="12"/>
          </p:nvPr>
        </p:nvSpPr>
        <p:spPr/>
        <p:txBody>
          <a:bodyPr/>
          <a:lstStyle/>
          <a:p>
            <a:fld id="{556F9C2D-9D5A-46BF-BDA9-6282C5345AF9}" type="slidenum">
              <a:rPr lang="en-US" smtClean="0"/>
              <a:t>‹#›</a:t>
            </a:fld>
            <a:endParaRPr lang="en-US"/>
          </a:p>
        </p:txBody>
      </p:sp>
    </p:spTree>
    <p:extLst>
      <p:ext uri="{BB962C8B-B14F-4D97-AF65-F5344CB8AC3E}">
        <p14:creationId xmlns:p14="http://schemas.microsoft.com/office/powerpoint/2010/main" val="3403621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FCA074-4AC0-EAC8-511E-765347204FAD}"/>
              </a:ext>
            </a:extLst>
          </p:cNvPr>
          <p:cNvSpPr>
            <a:spLocks noGrp="1"/>
          </p:cNvSpPr>
          <p:nvPr>
            <p:ph type="dt" sz="half" idx="10"/>
          </p:nvPr>
        </p:nvSpPr>
        <p:spPr/>
        <p:txBody>
          <a:bodyPr/>
          <a:lstStyle/>
          <a:p>
            <a:fld id="{074A4B33-CA71-4955-B6E2-60B9562AC0B0}" type="datetimeFigureOut">
              <a:rPr lang="en-US" smtClean="0"/>
              <a:t>2/19/2026</a:t>
            </a:fld>
            <a:endParaRPr lang="en-US"/>
          </a:p>
        </p:txBody>
      </p:sp>
      <p:sp>
        <p:nvSpPr>
          <p:cNvPr id="3" name="Footer Placeholder 2">
            <a:extLst>
              <a:ext uri="{FF2B5EF4-FFF2-40B4-BE49-F238E27FC236}">
                <a16:creationId xmlns:a16="http://schemas.microsoft.com/office/drawing/2014/main" id="{F0F7A378-DC30-0EF9-9958-46783D0CD2C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CF291A-B52B-5D23-B8C0-FA5D384366D9}"/>
              </a:ext>
            </a:extLst>
          </p:cNvPr>
          <p:cNvSpPr>
            <a:spLocks noGrp="1"/>
          </p:cNvSpPr>
          <p:nvPr>
            <p:ph type="sldNum" sz="quarter" idx="12"/>
          </p:nvPr>
        </p:nvSpPr>
        <p:spPr/>
        <p:txBody>
          <a:bodyPr/>
          <a:lstStyle/>
          <a:p>
            <a:fld id="{556F9C2D-9D5A-46BF-BDA9-6282C5345AF9}" type="slidenum">
              <a:rPr lang="en-US" smtClean="0"/>
              <a:t>‹#›</a:t>
            </a:fld>
            <a:endParaRPr lang="en-US"/>
          </a:p>
        </p:txBody>
      </p:sp>
    </p:spTree>
    <p:extLst>
      <p:ext uri="{BB962C8B-B14F-4D97-AF65-F5344CB8AC3E}">
        <p14:creationId xmlns:p14="http://schemas.microsoft.com/office/powerpoint/2010/main" val="1182482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62CA1-7D02-83FE-D274-E54B966381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3064BE4-29B1-30C7-3098-F2A57AD3F7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E91E1FA-F422-22B2-5746-CBDCA028C7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7763DD-34E2-A7C0-7988-8988277BD23C}"/>
              </a:ext>
            </a:extLst>
          </p:cNvPr>
          <p:cNvSpPr>
            <a:spLocks noGrp="1"/>
          </p:cNvSpPr>
          <p:nvPr>
            <p:ph type="dt" sz="half" idx="10"/>
          </p:nvPr>
        </p:nvSpPr>
        <p:spPr/>
        <p:txBody>
          <a:bodyPr/>
          <a:lstStyle/>
          <a:p>
            <a:fld id="{074A4B33-CA71-4955-B6E2-60B9562AC0B0}" type="datetimeFigureOut">
              <a:rPr lang="en-US" smtClean="0"/>
              <a:t>2/19/2026</a:t>
            </a:fld>
            <a:endParaRPr lang="en-US"/>
          </a:p>
        </p:txBody>
      </p:sp>
      <p:sp>
        <p:nvSpPr>
          <p:cNvPr id="6" name="Footer Placeholder 5">
            <a:extLst>
              <a:ext uri="{FF2B5EF4-FFF2-40B4-BE49-F238E27FC236}">
                <a16:creationId xmlns:a16="http://schemas.microsoft.com/office/drawing/2014/main" id="{AEA2456C-C18F-4FA4-30F3-C92EBF439C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A67866-31E9-3528-6BE7-A70EFB0B6F1A}"/>
              </a:ext>
            </a:extLst>
          </p:cNvPr>
          <p:cNvSpPr>
            <a:spLocks noGrp="1"/>
          </p:cNvSpPr>
          <p:nvPr>
            <p:ph type="sldNum" sz="quarter" idx="12"/>
          </p:nvPr>
        </p:nvSpPr>
        <p:spPr/>
        <p:txBody>
          <a:bodyPr/>
          <a:lstStyle/>
          <a:p>
            <a:fld id="{556F9C2D-9D5A-46BF-BDA9-6282C5345AF9}" type="slidenum">
              <a:rPr lang="en-US" smtClean="0"/>
              <a:t>‹#›</a:t>
            </a:fld>
            <a:endParaRPr lang="en-US"/>
          </a:p>
        </p:txBody>
      </p:sp>
    </p:spTree>
    <p:extLst>
      <p:ext uri="{BB962C8B-B14F-4D97-AF65-F5344CB8AC3E}">
        <p14:creationId xmlns:p14="http://schemas.microsoft.com/office/powerpoint/2010/main" val="2679197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97D72-EA34-4AB9-55D3-28B0BDCDD1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816EDBC-469E-EF05-40F1-63FD6F4C8E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C89CE77-1F5D-A6C1-238E-6F04E40175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7D795F-6E4E-C956-582D-8E5126569C5C}"/>
              </a:ext>
            </a:extLst>
          </p:cNvPr>
          <p:cNvSpPr>
            <a:spLocks noGrp="1"/>
          </p:cNvSpPr>
          <p:nvPr>
            <p:ph type="dt" sz="half" idx="10"/>
          </p:nvPr>
        </p:nvSpPr>
        <p:spPr/>
        <p:txBody>
          <a:bodyPr/>
          <a:lstStyle/>
          <a:p>
            <a:fld id="{074A4B33-CA71-4955-B6E2-60B9562AC0B0}" type="datetimeFigureOut">
              <a:rPr lang="en-US" smtClean="0"/>
              <a:t>2/19/2026</a:t>
            </a:fld>
            <a:endParaRPr lang="en-US"/>
          </a:p>
        </p:txBody>
      </p:sp>
      <p:sp>
        <p:nvSpPr>
          <p:cNvPr id="6" name="Footer Placeholder 5">
            <a:extLst>
              <a:ext uri="{FF2B5EF4-FFF2-40B4-BE49-F238E27FC236}">
                <a16:creationId xmlns:a16="http://schemas.microsoft.com/office/drawing/2014/main" id="{97627B14-51D5-AD2E-ADC5-9B8F7BD02C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58E812-53AE-7591-157D-513BA348F5BE}"/>
              </a:ext>
            </a:extLst>
          </p:cNvPr>
          <p:cNvSpPr>
            <a:spLocks noGrp="1"/>
          </p:cNvSpPr>
          <p:nvPr>
            <p:ph type="sldNum" sz="quarter" idx="12"/>
          </p:nvPr>
        </p:nvSpPr>
        <p:spPr/>
        <p:txBody>
          <a:bodyPr/>
          <a:lstStyle/>
          <a:p>
            <a:fld id="{556F9C2D-9D5A-46BF-BDA9-6282C5345AF9}" type="slidenum">
              <a:rPr lang="en-US" smtClean="0"/>
              <a:t>‹#›</a:t>
            </a:fld>
            <a:endParaRPr lang="en-US"/>
          </a:p>
        </p:txBody>
      </p:sp>
    </p:spTree>
    <p:extLst>
      <p:ext uri="{BB962C8B-B14F-4D97-AF65-F5344CB8AC3E}">
        <p14:creationId xmlns:p14="http://schemas.microsoft.com/office/powerpoint/2010/main" val="638649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DFC603-FD14-3784-C8FF-0CD671D79E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0D1A553-38EF-BE2E-EF31-FA08B5A944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933D0D-6110-B3CD-E381-19C3983140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4A4B33-CA71-4955-B6E2-60B9562AC0B0}" type="datetimeFigureOut">
              <a:rPr lang="en-US" smtClean="0"/>
              <a:t>2/19/2026</a:t>
            </a:fld>
            <a:endParaRPr lang="en-US"/>
          </a:p>
        </p:txBody>
      </p:sp>
      <p:sp>
        <p:nvSpPr>
          <p:cNvPr id="5" name="Footer Placeholder 4">
            <a:extLst>
              <a:ext uri="{FF2B5EF4-FFF2-40B4-BE49-F238E27FC236}">
                <a16:creationId xmlns:a16="http://schemas.microsoft.com/office/drawing/2014/main" id="{23B2248F-CD03-9867-DB17-B6868ADB62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277F409-43FE-173C-C307-350FADD57C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6F9C2D-9D5A-46BF-BDA9-6282C5345AF9}" type="slidenum">
              <a:rPr lang="en-US" smtClean="0"/>
              <a:t>‹#›</a:t>
            </a:fld>
            <a:endParaRPr lang="en-US"/>
          </a:p>
        </p:txBody>
      </p:sp>
    </p:spTree>
    <p:extLst>
      <p:ext uri="{BB962C8B-B14F-4D97-AF65-F5344CB8AC3E}">
        <p14:creationId xmlns:p14="http://schemas.microsoft.com/office/powerpoint/2010/main" val="20520800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mailto:hailey.graf@mt.gov"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leg.mt.gov/bills/mca/title_0750/chapter_0070/part_0010/sections_index.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leg.mt.gov/bills/mca/title_0750/chapter_0070/part_0010/section_0120/0750-0070-0010-0120.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hyperlink" Target="https://leg.mt.gov/bills/mca/title_0750/chapter_0070/part_0010/section_0120/0750-0070-0010-0120.html" TargetMode="External"/><Relationship Id="rId7" Type="http://schemas.openxmlformats.org/officeDocument/2006/relationships/diagramColors" Target="../diagrams/colors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9.xml.rels><?xml version="1.0" encoding="UTF-8" standalone="yes"?>
<Relationships xmlns="http://schemas.openxmlformats.org/package/2006/relationships"><Relationship Id="rId3" Type="http://schemas.openxmlformats.org/officeDocument/2006/relationships/hyperlink" Target="https://dnrc.mt.gov/_docs/conservation/CDBureau/cd-resource-documents/Team-Member-Report-Fillable-272a_120516.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756B893-5264-F006-FACC-D316C70F90AB}"/>
              </a:ext>
            </a:extLst>
          </p:cNvPr>
          <p:cNvSpPr>
            <a:spLocks noGrp="1"/>
          </p:cNvSpPr>
          <p:nvPr>
            <p:ph type="ctrTitle"/>
          </p:nvPr>
        </p:nvSpPr>
        <p:spPr>
          <a:xfrm>
            <a:off x="1524003" y="1999615"/>
            <a:ext cx="9144000" cy="2764028"/>
          </a:xfrm>
        </p:spPr>
        <p:txBody>
          <a:bodyPr anchor="ctr">
            <a:normAutofit/>
          </a:bodyPr>
          <a:lstStyle/>
          <a:p>
            <a:r>
              <a:rPr lang="en-US" sz="7200"/>
              <a:t>310 Law Mini Trainings</a:t>
            </a:r>
          </a:p>
        </p:txBody>
      </p:sp>
      <p:sp>
        <p:nvSpPr>
          <p:cNvPr id="3" name="Subtitle 2">
            <a:extLst>
              <a:ext uri="{FF2B5EF4-FFF2-40B4-BE49-F238E27FC236}">
                <a16:creationId xmlns:a16="http://schemas.microsoft.com/office/drawing/2014/main" id="{3CB6A597-776B-F6A7-5EC5-FB9A32574E9C}"/>
              </a:ext>
            </a:extLst>
          </p:cNvPr>
          <p:cNvSpPr>
            <a:spLocks noGrp="1"/>
          </p:cNvSpPr>
          <p:nvPr>
            <p:ph type="subTitle" idx="1"/>
          </p:nvPr>
        </p:nvSpPr>
        <p:spPr>
          <a:xfrm>
            <a:off x="1966912" y="5645150"/>
            <a:ext cx="8258176" cy="631825"/>
          </a:xfrm>
        </p:spPr>
        <p:txBody>
          <a:bodyPr anchor="ctr">
            <a:normAutofit/>
          </a:bodyPr>
          <a:lstStyle/>
          <a:p>
            <a:r>
              <a:rPr lang="en-US" sz="2800" dirty="0"/>
              <a:t>Forming a Team &amp; Onsite Inspections</a:t>
            </a:r>
          </a:p>
        </p:txBody>
      </p:sp>
      <p:sp>
        <p:nvSpPr>
          <p:cNvPr id="14" name="Rectangle 13">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728405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DA3DE8-DF28-6537-C4EA-FC653DFB44DE}"/>
              </a:ext>
            </a:extLst>
          </p:cNvPr>
          <p:cNvSpPr>
            <a:spLocks noGrp="1"/>
          </p:cNvSpPr>
          <p:nvPr>
            <p:ph type="title"/>
          </p:nvPr>
        </p:nvSpPr>
        <p:spPr>
          <a:xfrm>
            <a:off x="1171074" y="1396686"/>
            <a:ext cx="3240506" cy="4064628"/>
          </a:xfrm>
        </p:spPr>
        <p:txBody>
          <a:bodyPr>
            <a:normAutofit/>
          </a:bodyPr>
          <a:lstStyle/>
          <a:p>
            <a:r>
              <a:rPr lang="en-US">
                <a:solidFill>
                  <a:srgbClr val="FFFFFF"/>
                </a:solidFill>
              </a:rPr>
              <a:t>Example 1</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5033046F-E4B7-4F90-CF18-E1F14A74C013}"/>
              </a:ext>
            </a:extLst>
          </p:cNvPr>
          <p:cNvSpPr>
            <a:spLocks noGrp="1"/>
          </p:cNvSpPr>
          <p:nvPr>
            <p:ph idx="1"/>
          </p:nvPr>
        </p:nvSpPr>
        <p:spPr>
          <a:xfrm>
            <a:off x="5370153" y="1526033"/>
            <a:ext cx="5536397" cy="3935281"/>
          </a:xfrm>
        </p:spPr>
        <p:txBody>
          <a:bodyPr>
            <a:normAutofit/>
          </a:bodyPr>
          <a:lstStyle/>
          <a:p>
            <a:r>
              <a:rPr lang="en-US" dirty="0"/>
              <a:t>Application is not complete</a:t>
            </a:r>
          </a:p>
        </p:txBody>
      </p:sp>
    </p:spTree>
    <p:extLst>
      <p:ext uri="{BB962C8B-B14F-4D97-AF65-F5344CB8AC3E}">
        <p14:creationId xmlns:p14="http://schemas.microsoft.com/office/powerpoint/2010/main" val="3788155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4B3E43-B4DD-8D9E-1F77-29F3D091A156}"/>
              </a:ext>
            </a:extLst>
          </p:cNvPr>
          <p:cNvSpPr>
            <a:spLocks noGrp="1"/>
          </p:cNvSpPr>
          <p:nvPr>
            <p:ph type="title"/>
          </p:nvPr>
        </p:nvSpPr>
        <p:spPr>
          <a:xfrm>
            <a:off x="1171074" y="1396686"/>
            <a:ext cx="3240506" cy="4064628"/>
          </a:xfrm>
        </p:spPr>
        <p:txBody>
          <a:bodyPr>
            <a:normAutofit/>
          </a:bodyPr>
          <a:lstStyle/>
          <a:p>
            <a:r>
              <a:rPr lang="en-US">
                <a:solidFill>
                  <a:srgbClr val="FFFFFF"/>
                </a:solidFill>
              </a:rPr>
              <a:t>Example 2</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73692E9D-23F1-B8A1-5882-577FF0CCB69A}"/>
              </a:ext>
            </a:extLst>
          </p:cNvPr>
          <p:cNvSpPr>
            <a:spLocks noGrp="1"/>
          </p:cNvSpPr>
          <p:nvPr>
            <p:ph idx="1"/>
          </p:nvPr>
        </p:nvSpPr>
        <p:spPr>
          <a:xfrm>
            <a:off x="5370153" y="1526033"/>
            <a:ext cx="5536397" cy="3935281"/>
          </a:xfrm>
        </p:spPr>
        <p:txBody>
          <a:bodyPr>
            <a:normAutofit/>
          </a:bodyPr>
          <a:lstStyle/>
          <a:p>
            <a:endParaRPr lang="en-US" dirty="0"/>
          </a:p>
          <a:p>
            <a:r>
              <a:rPr lang="en-US" dirty="0"/>
              <a:t>Simple or repeat project</a:t>
            </a:r>
          </a:p>
        </p:txBody>
      </p:sp>
    </p:spTree>
    <p:extLst>
      <p:ext uri="{BB962C8B-B14F-4D97-AF65-F5344CB8AC3E}">
        <p14:creationId xmlns:p14="http://schemas.microsoft.com/office/powerpoint/2010/main" val="3010178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4B3E43-B4DD-8D9E-1F77-29F3D091A156}"/>
              </a:ext>
            </a:extLst>
          </p:cNvPr>
          <p:cNvSpPr>
            <a:spLocks noGrp="1"/>
          </p:cNvSpPr>
          <p:nvPr>
            <p:ph type="title"/>
          </p:nvPr>
        </p:nvSpPr>
        <p:spPr>
          <a:xfrm>
            <a:off x="1171074" y="1396686"/>
            <a:ext cx="3240506" cy="4064628"/>
          </a:xfrm>
        </p:spPr>
        <p:txBody>
          <a:bodyPr>
            <a:normAutofit/>
          </a:bodyPr>
          <a:lstStyle/>
          <a:p>
            <a:r>
              <a:rPr lang="en-US" dirty="0">
                <a:solidFill>
                  <a:srgbClr val="FFFFFF"/>
                </a:solidFill>
              </a:rPr>
              <a:t>Example 3</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73692E9D-23F1-B8A1-5882-577FF0CCB69A}"/>
              </a:ext>
            </a:extLst>
          </p:cNvPr>
          <p:cNvSpPr>
            <a:spLocks noGrp="1"/>
          </p:cNvSpPr>
          <p:nvPr>
            <p:ph idx="1"/>
          </p:nvPr>
        </p:nvSpPr>
        <p:spPr>
          <a:xfrm>
            <a:off x="5370153" y="1526033"/>
            <a:ext cx="5536397" cy="3935281"/>
          </a:xfrm>
        </p:spPr>
        <p:txBody>
          <a:bodyPr>
            <a:normAutofit/>
          </a:bodyPr>
          <a:lstStyle/>
          <a:p>
            <a:endParaRPr lang="en-US" dirty="0"/>
          </a:p>
          <a:p>
            <a:endParaRPr lang="en-US" dirty="0"/>
          </a:p>
          <a:p>
            <a:r>
              <a:rPr lang="en-US" dirty="0"/>
              <a:t>Purpose of project is foot access to river, but application describes 6’ paved path</a:t>
            </a:r>
          </a:p>
        </p:txBody>
      </p:sp>
    </p:spTree>
    <p:extLst>
      <p:ext uri="{BB962C8B-B14F-4D97-AF65-F5344CB8AC3E}">
        <p14:creationId xmlns:p14="http://schemas.microsoft.com/office/powerpoint/2010/main" val="473814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4B3E43-B4DD-8D9E-1F77-29F3D091A156}"/>
              </a:ext>
            </a:extLst>
          </p:cNvPr>
          <p:cNvSpPr>
            <a:spLocks noGrp="1"/>
          </p:cNvSpPr>
          <p:nvPr>
            <p:ph type="title"/>
          </p:nvPr>
        </p:nvSpPr>
        <p:spPr>
          <a:xfrm>
            <a:off x="1171074" y="1396686"/>
            <a:ext cx="3240506" cy="4064628"/>
          </a:xfrm>
        </p:spPr>
        <p:txBody>
          <a:bodyPr>
            <a:normAutofit/>
          </a:bodyPr>
          <a:lstStyle/>
          <a:p>
            <a:r>
              <a:rPr lang="en-US" dirty="0">
                <a:solidFill>
                  <a:srgbClr val="FFFFFF"/>
                </a:solidFill>
              </a:rPr>
              <a:t>Example 4</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73692E9D-23F1-B8A1-5882-577FF0CCB69A}"/>
              </a:ext>
            </a:extLst>
          </p:cNvPr>
          <p:cNvSpPr>
            <a:spLocks noGrp="1"/>
          </p:cNvSpPr>
          <p:nvPr>
            <p:ph idx="1"/>
          </p:nvPr>
        </p:nvSpPr>
        <p:spPr>
          <a:xfrm>
            <a:off x="5370153" y="1526033"/>
            <a:ext cx="5536397" cy="3935281"/>
          </a:xfrm>
        </p:spPr>
        <p:txBody>
          <a:bodyPr>
            <a:normAutofit/>
          </a:bodyPr>
          <a:lstStyle/>
          <a:p>
            <a:endParaRPr lang="en-US" dirty="0"/>
          </a:p>
          <a:p>
            <a:endParaRPr lang="en-US" dirty="0"/>
          </a:p>
          <a:p>
            <a:endParaRPr lang="en-US" dirty="0"/>
          </a:p>
          <a:p>
            <a:r>
              <a:rPr lang="en-US" dirty="0"/>
              <a:t>CD rep recommends approval, but FWP rep would like to see some modifications</a:t>
            </a:r>
          </a:p>
        </p:txBody>
      </p:sp>
    </p:spTree>
    <p:extLst>
      <p:ext uri="{BB962C8B-B14F-4D97-AF65-F5344CB8AC3E}">
        <p14:creationId xmlns:p14="http://schemas.microsoft.com/office/powerpoint/2010/main" val="35852316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4B3E43-B4DD-8D9E-1F77-29F3D091A156}"/>
              </a:ext>
            </a:extLst>
          </p:cNvPr>
          <p:cNvSpPr>
            <a:spLocks noGrp="1"/>
          </p:cNvSpPr>
          <p:nvPr>
            <p:ph type="title"/>
          </p:nvPr>
        </p:nvSpPr>
        <p:spPr>
          <a:xfrm>
            <a:off x="1171074" y="1396686"/>
            <a:ext cx="3240506" cy="4064628"/>
          </a:xfrm>
        </p:spPr>
        <p:txBody>
          <a:bodyPr>
            <a:normAutofit/>
          </a:bodyPr>
          <a:lstStyle/>
          <a:p>
            <a:r>
              <a:rPr lang="en-US" dirty="0">
                <a:solidFill>
                  <a:srgbClr val="FFFFFF"/>
                </a:solidFill>
              </a:rPr>
              <a:t>Example 5</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73692E9D-23F1-B8A1-5882-577FF0CCB69A}"/>
              </a:ext>
            </a:extLst>
          </p:cNvPr>
          <p:cNvSpPr>
            <a:spLocks noGrp="1"/>
          </p:cNvSpPr>
          <p:nvPr>
            <p:ph idx="1"/>
          </p:nvPr>
        </p:nvSpPr>
        <p:spPr>
          <a:xfrm>
            <a:off x="5370153" y="1526033"/>
            <a:ext cx="5536397" cy="3935281"/>
          </a:xfrm>
        </p:spPr>
        <p:txBody>
          <a:bodyPr>
            <a:normAutofit/>
          </a:bodyPr>
          <a:lstStyle/>
          <a:p>
            <a:endParaRPr lang="en-US" dirty="0"/>
          </a:p>
          <a:p>
            <a:endParaRPr lang="en-US" dirty="0"/>
          </a:p>
          <a:p>
            <a:endParaRPr lang="en-US" dirty="0"/>
          </a:p>
          <a:p>
            <a:endParaRPr lang="en-US" dirty="0"/>
          </a:p>
          <a:p>
            <a:r>
              <a:rPr lang="en-US" dirty="0"/>
              <a:t>Application for private boat launch 5 feet from public boat launch</a:t>
            </a:r>
          </a:p>
        </p:txBody>
      </p:sp>
    </p:spTree>
    <p:extLst>
      <p:ext uri="{BB962C8B-B14F-4D97-AF65-F5344CB8AC3E}">
        <p14:creationId xmlns:p14="http://schemas.microsoft.com/office/powerpoint/2010/main" val="38658494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54CFBE-7957-619B-8390-455F6387AA5B}"/>
              </a:ext>
            </a:extLst>
          </p:cNvPr>
          <p:cNvSpPr>
            <a:spLocks noGrp="1"/>
          </p:cNvSpPr>
          <p:nvPr>
            <p:ph type="title"/>
          </p:nvPr>
        </p:nvSpPr>
        <p:spPr>
          <a:xfrm>
            <a:off x="686834" y="1153572"/>
            <a:ext cx="3200400" cy="4461163"/>
          </a:xfrm>
        </p:spPr>
        <p:txBody>
          <a:bodyPr>
            <a:normAutofit/>
          </a:bodyPr>
          <a:lstStyle/>
          <a:p>
            <a:r>
              <a:rPr lang="en-US">
                <a:solidFill>
                  <a:srgbClr val="FFFFFF"/>
                </a:solidFill>
              </a:rPr>
              <a:t>Technical Review</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5A170BA-5EE8-81C4-08B4-A4E5E732E60E}"/>
              </a:ext>
            </a:extLst>
          </p:cNvPr>
          <p:cNvSpPr>
            <a:spLocks noGrp="1"/>
          </p:cNvSpPr>
          <p:nvPr>
            <p:ph idx="1"/>
          </p:nvPr>
        </p:nvSpPr>
        <p:spPr>
          <a:xfrm>
            <a:off x="4447308" y="591344"/>
            <a:ext cx="6906491" cy="5585619"/>
          </a:xfrm>
        </p:spPr>
        <p:txBody>
          <a:bodyPr anchor="ctr">
            <a:normAutofit/>
          </a:bodyPr>
          <a:lstStyle/>
          <a:p>
            <a:r>
              <a:rPr lang="en-US" dirty="0"/>
              <a:t>We can’t tell what the impacts of the projects will be!</a:t>
            </a:r>
          </a:p>
          <a:p>
            <a:r>
              <a:rPr lang="en-US" dirty="0"/>
              <a:t>We disagree on what the impacts will be!</a:t>
            </a:r>
          </a:p>
          <a:p>
            <a:endParaRPr lang="en-US" dirty="0"/>
          </a:p>
          <a:p>
            <a:r>
              <a:rPr lang="en-US" strike="sngStrike" dirty="0"/>
              <a:t>We need a professional to tell us how to modify the project or come up with alternatives! </a:t>
            </a:r>
          </a:p>
          <a:p>
            <a:pPr lvl="1"/>
            <a:r>
              <a:rPr lang="en-US" dirty="0"/>
              <a:t>This would be considered designing a project for the landowner and the CD would take on all the liability for the project. Don’t do this. It is the landowner’s responsibility to design the project. </a:t>
            </a:r>
          </a:p>
          <a:p>
            <a:pPr lvl="1"/>
            <a:r>
              <a:rPr lang="en-US" dirty="0"/>
              <a:t>When proposing modifications this is fine line. Tread carefully. </a:t>
            </a:r>
          </a:p>
        </p:txBody>
      </p:sp>
    </p:spTree>
    <p:extLst>
      <p:ext uri="{BB962C8B-B14F-4D97-AF65-F5344CB8AC3E}">
        <p14:creationId xmlns:p14="http://schemas.microsoft.com/office/powerpoint/2010/main" val="42430133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9">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Freeform: Shape 11">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4" name="Freeform: Shape 13">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95E12A25-F928-5DD9-440E-AE823AAD9DFF}"/>
              </a:ext>
            </a:extLst>
          </p:cNvPr>
          <p:cNvSpPr>
            <a:spLocks noGrp="1"/>
          </p:cNvSpPr>
          <p:nvPr>
            <p:ph type="title"/>
          </p:nvPr>
        </p:nvSpPr>
        <p:spPr>
          <a:xfrm>
            <a:off x="1524003" y="1999615"/>
            <a:ext cx="9144000" cy="2764028"/>
          </a:xfrm>
        </p:spPr>
        <p:txBody>
          <a:bodyPr vert="horz" lIns="91440" tIns="45720" rIns="91440" bIns="45720" rtlCol="0" anchor="ctr">
            <a:normAutofit/>
          </a:bodyPr>
          <a:lstStyle/>
          <a:p>
            <a:pPr algn="ctr"/>
            <a:r>
              <a:rPr lang="en-US" sz="7200" kern="1200">
                <a:solidFill>
                  <a:schemeClr val="tx1"/>
                </a:solidFill>
                <a:latin typeface="+mj-lt"/>
                <a:ea typeface="+mj-ea"/>
                <a:cs typeface="+mj-cs"/>
              </a:rPr>
              <a:t>Q&amp;A</a:t>
            </a:r>
          </a:p>
        </p:txBody>
      </p:sp>
      <p:sp>
        <p:nvSpPr>
          <p:cNvPr id="5" name="Text Placeholder 4">
            <a:extLst>
              <a:ext uri="{FF2B5EF4-FFF2-40B4-BE49-F238E27FC236}">
                <a16:creationId xmlns:a16="http://schemas.microsoft.com/office/drawing/2014/main" id="{9DFD9B20-EE5C-5178-ACF0-EFBE8C6502DE}"/>
              </a:ext>
            </a:extLst>
          </p:cNvPr>
          <p:cNvSpPr>
            <a:spLocks noGrp="1"/>
          </p:cNvSpPr>
          <p:nvPr>
            <p:ph type="body" idx="1"/>
          </p:nvPr>
        </p:nvSpPr>
        <p:spPr>
          <a:xfrm>
            <a:off x="1966912" y="5645150"/>
            <a:ext cx="8258176" cy="631825"/>
          </a:xfrm>
        </p:spPr>
        <p:txBody>
          <a:bodyPr vert="horz" lIns="91440" tIns="45720" rIns="91440" bIns="45720" rtlCol="0" anchor="ctr">
            <a:normAutofit/>
          </a:bodyPr>
          <a:lstStyle/>
          <a:p>
            <a:pPr algn="ctr"/>
            <a:endParaRPr lang="en-US" sz="2800" kern="1200">
              <a:solidFill>
                <a:schemeClr val="tx1"/>
              </a:solidFill>
              <a:latin typeface="+mn-lt"/>
              <a:ea typeface="+mn-ea"/>
              <a:cs typeface="+mn-cs"/>
            </a:endParaRPr>
          </a:p>
        </p:txBody>
      </p:sp>
      <p:sp>
        <p:nvSpPr>
          <p:cNvPr id="16" name="Rectangle 15">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73361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812EFA9-3B15-3CBE-44C3-D0609AF3F87D}"/>
              </a:ext>
            </a:extLst>
          </p:cNvPr>
          <p:cNvSpPr>
            <a:spLocks noGrp="1"/>
          </p:cNvSpPr>
          <p:nvPr>
            <p:ph type="title"/>
          </p:nvPr>
        </p:nvSpPr>
        <p:spPr>
          <a:xfrm>
            <a:off x="831850" y="-2852737"/>
            <a:ext cx="10515600" cy="2852737"/>
          </a:xfrm>
        </p:spPr>
        <p:txBody>
          <a:bodyPr vert="horz" lIns="91440" tIns="45720" rIns="91440" bIns="45720" rtlCol="0" anchor="b">
            <a:normAutofit/>
          </a:bodyPr>
          <a:lstStyle/>
          <a:p>
            <a:r>
              <a:rPr lang="en-US" dirty="0"/>
              <a:t>Contact Info Page</a:t>
            </a:r>
          </a:p>
        </p:txBody>
      </p:sp>
      <p:graphicFrame>
        <p:nvGraphicFramePr>
          <p:cNvPr id="8" name="Table 7">
            <a:extLst>
              <a:ext uri="{FF2B5EF4-FFF2-40B4-BE49-F238E27FC236}">
                <a16:creationId xmlns:a16="http://schemas.microsoft.com/office/drawing/2014/main" id="{6BC7D9EC-1A7E-616D-507F-96E633C5FEE8}"/>
              </a:ext>
            </a:extLst>
          </p:cNvPr>
          <p:cNvGraphicFramePr>
            <a:graphicFrameLocks noGrp="1"/>
          </p:cNvGraphicFramePr>
          <p:nvPr>
            <p:extLst>
              <p:ext uri="{D42A27DB-BD31-4B8C-83A1-F6EECF244321}">
                <p14:modId xmlns:p14="http://schemas.microsoft.com/office/powerpoint/2010/main" val="3407603140"/>
              </p:ext>
            </p:extLst>
          </p:nvPr>
        </p:nvGraphicFramePr>
        <p:xfrm>
          <a:off x="2466109" y="2011680"/>
          <a:ext cx="8257309" cy="2834640"/>
        </p:xfrm>
        <a:graphic>
          <a:graphicData uri="http://schemas.openxmlformats.org/drawingml/2006/table">
            <a:tbl>
              <a:tblPr firstRow="1" firstCol="1" bandRow="1"/>
              <a:tblGrid>
                <a:gridCol w="2119746">
                  <a:extLst>
                    <a:ext uri="{9D8B030D-6E8A-4147-A177-3AD203B41FA5}">
                      <a16:colId xmlns:a16="http://schemas.microsoft.com/office/drawing/2014/main" val="3818184944"/>
                    </a:ext>
                  </a:extLst>
                </a:gridCol>
                <a:gridCol w="6137563">
                  <a:extLst>
                    <a:ext uri="{9D8B030D-6E8A-4147-A177-3AD203B41FA5}">
                      <a16:colId xmlns:a16="http://schemas.microsoft.com/office/drawing/2014/main" val="186056899"/>
                    </a:ext>
                  </a:extLst>
                </a:gridCol>
              </a:tblGrid>
              <a:tr h="770890">
                <a:tc>
                  <a:txBody>
                    <a:bodyPr/>
                    <a:lstStyle/>
                    <a:p>
                      <a:pPr marL="0" marR="0" algn="ctr">
                        <a:spcBef>
                          <a:spcPts val="0"/>
                        </a:spcBef>
                        <a:spcAft>
                          <a:spcPts val="0"/>
                        </a:spcAft>
                      </a:pPr>
                      <a:endParaRPr lang="en-US" sz="1400" kern="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spcBef>
                          <a:spcPts val="0"/>
                        </a:spcBef>
                        <a:spcAft>
                          <a:spcPts val="0"/>
                        </a:spcAft>
                      </a:pPr>
                      <a:r>
                        <a:rPr lang="en-US" sz="4000" b="1"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Hailey Graf</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kern="0" dirty="0">
                          <a:effectLst/>
                          <a:latin typeface="Calibri" panose="020F0502020204030204" pitchFamily="34" charset="0"/>
                          <a:ea typeface="Times New Roman" panose="02020603050405020304" pitchFamily="18" charset="0"/>
                          <a:cs typeface="Times New Roman" panose="02020603050405020304" pitchFamily="18" charset="0"/>
                        </a:rPr>
                        <a:t>Stream Permitting Coordinator</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kern="0" dirty="0">
                          <a:effectLst/>
                          <a:latin typeface="Calibri" panose="020F0502020204030204" pitchFamily="34" charset="0"/>
                          <a:ea typeface="Times New Roman" panose="02020603050405020304" pitchFamily="18" charset="0"/>
                          <a:cs typeface="Times New Roman" panose="02020603050405020304" pitchFamily="18" charset="0"/>
                        </a:rPr>
                        <a:t>Conservation Districts Bureau</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kern="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fr-FR" sz="3200" b="1"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Phone : </a:t>
                      </a:r>
                      <a:r>
                        <a:rPr lang="en-US" sz="3200" kern="0" dirty="0">
                          <a:effectLst/>
                          <a:latin typeface="Calibri" panose="020F0502020204030204" pitchFamily="34" charset="0"/>
                          <a:ea typeface="Times New Roman" panose="02020603050405020304" pitchFamily="18" charset="0"/>
                          <a:cs typeface="Times New Roman" panose="02020603050405020304" pitchFamily="18" charset="0"/>
                        </a:rPr>
                        <a:t>(406) 437-4435</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fr-FR" sz="3200" b="1"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Email</a:t>
                      </a:r>
                      <a:r>
                        <a:rPr lang="fr-FR" sz="3200" kern="0"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3200" kern="0" dirty="0">
                          <a:effectLst/>
                          <a:latin typeface="Calibri" panose="020F0502020204030204" pitchFamily="34" charset="0"/>
                          <a:ea typeface="Times New Roman" panose="02020603050405020304" pitchFamily="18" charset="0"/>
                          <a:cs typeface="Times New Roman" panose="02020603050405020304" pitchFamily="18" charset="0"/>
                          <a:hlinkClick r:id="rId2"/>
                        </a:rPr>
                        <a:t>hailey.graf@mt.gov</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886580721"/>
                  </a:ext>
                </a:extLst>
              </a:tr>
            </a:tbl>
          </a:graphicData>
        </a:graphic>
      </p:graphicFrame>
      <p:pic>
        <p:nvPicPr>
          <p:cNvPr id="12" name="Picture 11" descr="Logo, D.N.R.C.">
            <a:extLst>
              <a:ext uri="{FF2B5EF4-FFF2-40B4-BE49-F238E27FC236}">
                <a16:creationId xmlns:a16="http://schemas.microsoft.com/office/drawing/2014/main" id="{D881C1A0-52CA-A924-A30A-C69AE56B39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68582" y="2306998"/>
            <a:ext cx="2339589" cy="2244003"/>
          </a:xfrm>
          <a:prstGeom prst="rect">
            <a:avLst/>
          </a:prstGeom>
        </p:spPr>
      </p:pic>
    </p:spTree>
    <p:extLst>
      <p:ext uri="{BB962C8B-B14F-4D97-AF65-F5344CB8AC3E}">
        <p14:creationId xmlns:p14="http://schemas.microsoft.com/office/powerpoint/2010/main" val="984726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006A621-2F43-1606-7852-2EDD59114C4C}"/>
              </a:ext>
            </a:extLst>
          </p:cNvPr>
          <p:cNvSpPr>
            <a:spLocks noGrp="1"/>
          </p:cNvSpPr>
          <p:nvPr>
            <p:ph type="title"/>
          </p:nvPr>
        </p:nvSpPr>
        <p:spPr>
          <a:xfrm>
            <a:off x="686834" y="1153572"/>
            <a:ext cx="3200400" cy="4461163"/>
          </a:xfrm>
        </p:spPr>
        <p:txBody>
          <a:bodyPr>
            <a:normAutofit/>
          </a:bodyPr>
          <a:lstStyle/>
          <a:p>
            <a:r>
              <a:rPr lang="en-US">
                <a:solidFill>
                  <a:srgbClr val="FFFFFF"/>
                </a:solidFill>
              </a:rPr>
              <a:t>What we’ll cover today:</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FC889F9-9CEF-67B0-7CF1-F67AB8B17501}"/>
              </a:ext>
            </a:extLst>
          </p:cNvPr>
          <p:cNvSpPr>
            <a:spLocks noGrp="1"/>
          </p:cNvSpPr>
          <p:nvPr>
            <p:ph idx="1"/>
          </p:nvPr>
        </p:nvSpPr>
        <p:spPr>
          <a:xfrm>
            <a:off x="4447308" y="591344"/>
            <a:ext cx="6906491" cy="5585619"/>
          </a:xfrm>
        </p:spPr>
        <p:txBody>
          <a:bodyPr anchor="ctr">
            <a:normAutofit/>
          </a:bodyPr>
          <a:lstStyle/>
          <a:p>
            <a:r>
              <a:rPr lang="en-US" dirty="0"/>
              <a:t>Montana Code Annotated</a:t>
            </a:r>
          </a:p>
          <a:p>
            <a:r>
              <a:rPr lang="en-US" dirty="0"/>
              <a:t>Timelines</a:t>
            </a:r>
          </a:p>
          <a:p>
            <a:r>
              <a:rPr lang="en-US" dirty="0"/>
              <a:t>Responsibilities of FWP reps</a:t>
            </a:r>
          </a:p>
          <a:p>
            <a:r>
              <a:rPr lang="en-US" dirty="0"/>
              <a:t>Responsibilities of CD reps</a:t>
            </a:r>
          </a:p>
          <a:p>
            <a:r>
              <a:rPr lang="en-US" dirty="0"/>
              <a:t>The Team Member Report</a:t>
            </a:r>
          </a:p>
          <a:p>
            <a:r>
              <a:rPr lang="en-US" dirty="0"/>
              <a:t>How to make a recommendation</a:t>
            </a:r>
          </a:p>
        </p:txBody>
      </p:sp>
    </p:spTree>
    <p:extLst>
      <p:ext uri="{BB962C8B-B14F-4D97-AF65-F5344CB8AC3E}">
        <p14:creationId xmlns:p14="http://schemas.microsoft.com/office/powerpoint/2010/main" val="306874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F57F443-CD90-190C-B67C-911682AB7523}"/>
              </a:ext>
            </a:extLst>
          </p:cNvPr>
          <p:cNvSpPr>
            <a:spLocks noGrp="1"/>
          </p:cNvSpPr>
          <p:nvPr>
            <p:ph type="title"/>
          </p:nvPr>
        </p:nvSpPr>
        <p:spPr>
          <a:xfrm>
            <a:off x="838200" y="365125"/>
            <a:ext cx="10515600" cy="1325563"/>
          </a:xfrm>
        </p:spPr>
        <p:txBody>
          <a:bodyPr>
            <a:normAutofit/>
          </a:bodyPr>
          <a:lstStyle/>
          <a:p>
            <a:r>
              <a:rPr lang="en-US" dirty="0">
                <a:hlinkClick r:id="rId2"/>
              </a:rPr>
              <a:t>MCA 75-7-1</a:t>
            </a:r>
            <a:endParaRPr lang="en-US"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097B9A0-C8ED-5148-1C9E-E445173B7E2A}"/>
              </a:ext>
            </a:extLst>
          </p:cNvPr>
          <p:cNvSpPr>
            <a:spLocks noGrp="1"/>
          </p:cNvSpPr>
          <p:nvPr>
            <p:ph idx="1"/>
          </p:nvPr>
        </p:nvSpPr>
        <p:spPr>
          <a:xfrm>
            <a:off x="838200" y="1825625"/>
            <a:ext cx="10515600" cy="4351338"/>
          </a:xfrm>
        </p:spPr>
        <p:txBody>
          <a:bodyPr>
            <a:normAutofit/>
          </a:bodyPr>
          <a:lstStyle/>
          <a:p>
            <a:r>
              <a:rPr lang="en-US" dirty="0"/>
              <a:t>“Department” means the Montana department of fish, wildlife, and parks</a:t>
            </a:r>
          </a:p>
          <a:p>
            <a:r>
              <a:rPr lang="en-US" dirty="0"/>
              <a:t>“Team” means one representative of the supervisors, one representative of the department, and the applicant or the applicant’s representative. </a:t>
            </a:r>
          </a:p>
        </p:txBody>
      </p:sp>
    </p:spTree>
    <p:extLst>
      <p:ext uri="{BB962C8B-B14F-4D97-AF65-F5344CB8AC3E}">
        <p14:creationId xmlns:p14="http://schemas.microsoft.com/office/powerpoint/2010/main" val="3540679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8590363-9398-F0B0-F0FB-1B457D7C45B5}"/>
              </a:ext>
            </a:extLst>
          </p:cNvPr>
          <p:cNvSpPr>
            <a:spLocks noGrp="1"/>
          </p:cNvSpPr>
          <p:nvPr>
            <p:ph type="title"/>
          </p:nvPr>
        </p:nvSpPr>
        <p:spPr>
          <a:xfrm>
            <a:off x="838200" y="365125"/>
            <a:ext cx="10515600" cy="1325563"/>
          </a:xfrm>
        </p:spPr>
        <p:txBody>
          <a:bodyPr>
            <a:normAutofit/>
          </a:bodyPr>
          <a:lstStyle/>
          <a:p>
            <a:r>
              <a:rPr lang="en-US" dirty="0"/>
              <a:t>Timelines: </a:t>
            </a:r>
            <a:r>
              <a:rPr lang="en-US" dirty="0">
                <a:hlinkClick r:id="rId3"/>
              </a:rPr>
              <a:t>MCA 75-7-112</a:t>
            </a:r>
            <a:endParaRPr lang="en-US"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5817387-959D-C45C-D5FD-F78E80CD651D}"/>
              </a:ext>
            </a:extLst>
          </p:cNvPr>
          <p:cNvSpPr>
            <a:spLocks noGrp="1"/>
          </p:cNvSpPr>
          <p:nvPr>
            <p:ph idx="1"/>
          </p:nvPr>
        </p:nvSpPr>
        <p:spPr>
          <a:xfrm>
            <a:off x="838200" y="1825625"/>
            <a:ext cx="10515600" cy="4351338"/>
          </a:xfrm>
        </p:spPr>
        <p:txBody>
          <a:bodyPr>
            <a:normAutofit/>
          </a:bodyPr>
          <a:lstStyle/>
          <a:p>
            <a:r>
              <a:rPr lang="en-US"/>
              <a:t>District “accepts” the proposed project</a:t>
            </a:r>
          </a:p>
          <a:p>
            <a:pPr lvl="1"/>
            <a:r>
              <a:rPr lang="en-US"/>
              <a:t>Within 10 working days, the district must notify FWP</a:t>
            </a:r>
          </a:p>
          <a:p>
            <a:pPr lvl="1"/>
            <a:r>
              <a:rPr lang="en-US"/>
              <a:t>Within 20 days, the district will “call a team together” for an onsite inspection</a:t>
            </a:r>
          </a:p>
          <a:p>
            <a:pPr lvl="2"/>
            <a:r>
              <a:rPr lang="en-US"/>
              <a:t>(If FWP determines an onsite is not needed it can be skipped)</a:t>
            </a:r>
          </a:p>
          <a:p>
            <a:r>
              <a:rPr lang="en-US"/>
              <a:t>Onsite inspection by “team” </a:t>
            </a:r>
          </a:p>
          <a:p>
            <a:pPr lvl="1"/>
            <a:r>
              <a:rPr lang="en-US"/>
              <a:t>Within 30 days of the onsite inspection, each member of the team will make a recommendation in writing to approve, deny, or modify the project to the board of supervisors</a:t>
            </a:r>
          </a:p>
          <a:p>
            <a:pPr lvl="2"/>
            <a:r>
              <a:rPr lang="en-US"/>
              <a:t>Landowner can skip</a:t>
            </a:r>
          </a:p>
          <a:p>
            <a:pPr lvl="2"/>
            <a:r>
              <a:rPr lang="en-US"/>
              <a:t>Separate recommendations can be given, but must still be in writing</a:t>
            </a:r>
            <a:endParaRPr lang="en-US" dirty="0"/>
          </a:p>
        </p:txBody>
      </p:sp>
    </p:spTree>
    <p:extLst>
      <p:ext uri="{BB962C8B-B14F-4D97-AF65-F5344CB8AC3E}">
        <p14:creationId xmlns:p14="http://schemas.microsoft.com/office/powerpoint/2010/main" val="234813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F6B82FD-01D1-A7A2-EFDB-0D7DD67F91C7}"/>
              </a:ext>
            </a:extLst>
          </p:cNvPr>
          <p:cNvSpPr>
            <a:spLocks noGrp="1"/>
          </p:cNvSpPr>
          <p:nvPr>
            <p:ph type="title"/>
          </p:nvPr>
        </p:nvSpPr>
        <p:spPr>
          <a:xfrm>
            <a:off x="838200" y="365125"/>
            <a:ext cx="10515600" cy="1325563"/>
          </a:xfrm>
        </p:spPr>
        <p:txBody>
          <a:bodyPr>
            <a:normAutofit/>
          </a:bodyPr>
          <a:lstStyle/>
          <a:p>
            <a:r>
              <a:rPr lang="en-US" dirty="0"/>
              <a:t>Timeline Cont.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002772A-2479-2111-C2BC-9D036E2E3EBB}"/>
              </a:ext>
            </a:extLst>
          </p:cNvPr>
          <p:cNvSpPr>
            <a:spLocks noGrp="1"/>
          </p:cNvSpPr>
          <p:nvPr>
            <p:ph idx="1"/>
          </p:nvPr>
        </p:nvSpPr>
        <p:spPr>
          <a:xfrm>
            <a:off x="838200" y="1825625"/>
            <a:ext cx="10515600" cy="4351338"/>
          </a:xfrm>
        </p:spPr>
        <p:txBody>
          <a:bodyPr>
            <a:normAutofit/>
          </a:bodyPr>
          <a:lstStyle/>
          <a:p>
            <a:r>
              <a:rPr lang="en-US" sz="2400" dirty="0"/>
              <a:t>CD Board approves, denies, or modifies (or determines not a project)</a:t>
            </a:r>
          </a:p>
          <a:p>
            <a:pPr lvl="1"/>
            <a:r>
              <a:rPr lang="en-US" sz="2000" dirty="0"/>
              <a:t>Within 60 days of accepting the application </a:t>
            </a:r>
          </a:p>
          <a:p>
            <a:pPr lvl="2"/>
            <a:r>
              <a:rPr lang="en-US" dirty="0"/>
              <a:t>can be extended if additional info is needed for making a decision, up to 1 year but not more</a:t>
            </a:r>
          </a:p>
          <a:p>
            <a:r>
              <a:rPr lang="en-US" sz="2400" dirty="0"/>
              <a:t>“Receipt of supervisor’s decision”</a:t>
            </a:r>
          </a:p>
          <a:p>
            <a:pPr lvl="1"/>
            <a:r>
              <a:rPr lang="en-US" sz="2000" dirty="0"/>
              <a:t>Within 5 working days, a team member other than the applicant may request an arbitration panel if they disagree with the decision</a:t>
            </a:r>
          </a:p>
          <a:p>
            <a:r>
              <a:rPr lang="en-US" sz="2400" dirty="0"/>
              <a:t>“Upon written consent of the supervisors”</a:t>
            </a:r>
          </a:p>
          <a:p>
            <a:pPr lvl="1"/>
            <a:r>
              <a:rPr lang="en-US" sz="2000" dirty="0"/>
              <a:t>Within 30 days, applicant must notify the supervisors, in writing, of their intent to proceed as approved</a:t>
            </a:r>
          </a:p>
          <a:p>
            <a:pPr lvl="1"/>
            <a:r>
              <a:rPr lang="en-US" sz="2000" dirty="0"/>
              <a:t>15-day waiting period before work can begin, unless written permission given by all team members</a:t>
            </a:r>
          </a:p>
        </p:txBody>
      </p:sp>
    </p:spTree>
    <p:extLst>
      <p:ext uri="{BB962C8B-B14F-4D97-AF65-F5344CB8AC3E}">
        <p14:creationId xmlns:p14="http://schemas.microsoft.com/office/powerpoint/2010/main" val="3225998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57C1C4A-38E5-EAAC-00F0-4B3772449179}"/>
              </a:ext>
            </a:extLst>
          </p:cNvPr>
          <p:cNvSpPr>
            <a:spLocks noGrp="1"/>
          </p:cNvSpPr>
          <p:nvPr>
            <p:ph type="title"/>
          </p:nvPr>
        </p:nvSpPr>
        <p:spPr>
          <a:xfrm>
            <a:off x="839788" y="-1325563"/>
            <a:ext cx="10515600" cy="1325563"/>
          </a:xfrm>
        </p:spPr>
        <p:txBody>
          <a:bodyPr vert="horz" lIns="91440" tIns="45720" rIns="91440" bIns="45720" rtlCol="0" anchor="b">
            <a:normAutofit/>
          </a:bodyPr>
          <a:lstStyle/>
          <a:p>
            <a:r>
              <a:rPr lang="en-US" dirty="0"/>
              <a:t>Responsibilities of FWP vs. CD Rep</a:t>
            </a:r>
          </a:p>
        </p:txBody>
      </p:sp>
      <p:sp>
        <p:nvSpPr>
          <p:cNvPr id="3" name="Text Placeholder 2">
            <a:extLst>
              <a:ext uri="{FF2B5EF4-FFF2-40B4-BE49-F238E27FC236}">
                <a16:creationId xmlns:a16="http://schemas.microsoft.com/office/drawing/2014/main" id="{7FB286D0-475E-C194-2429-9A02BCC94E83}"/>
              </a:ext>
            </a:extLst>
          </p:cNvPr>
          <p:cNvSpPr>
            <a:spLocks noGrp="1"/>
          </p:cNvSpPr>
          <p:nvPr>
            <p:ph type="body" idx="1"/>
          </p:nvPr>
        </p:nvSpPr>
        <p:spPr>
          <a:xfrm>
            <a:off x="839788" y="668337"/>
            <a:ext cx="5157787" cy="823912"/>
          </a:xfrm>
        </p:spPr>
        <p:txBody>
          <a:bodyPr/>
          <a:lstStyle/>
          <a:p>
            <a:r>
              <a:rPr lang="en-US" dirty="0"/>
              <a:t>Responsibilities of FWP Rep</a:t>
            </a:r>
          </a:p>
        </p:txBody>
      </p:sp>
      <p:sp>
        <p:nvSpPr>
          <p:cNvPr id="4" name="Content Placeholder 3">
            <a:extLst>
              <a:ext uri="{FF2B5EF4-FFF2-40B4-BE49-F238E27FC236}">
                <a16:creationId xmlns:a16="http://schemas.microsoft.com/office/drawing/2014/main" id="{456A9574-C161-5C0D-CA47-6806A83C17B2}"/>
              </a:ext>
            </a:extLst>
          </p:cNvPr>
          <p:cNvSpPr>
            <a:spLocks noGrp="1"/>
          </p:cNvSpPr>
          <p:nvPr>
            <p:ph sz="half" idx="2"/>
          </p:nvPr>
        </p:nvSpPr>
        <p:spPr>
          <a:xfrm>
            <a:off x="839788" y="1732547"/>
            <a:ext cx="5157787" cy="4457116"/>
          </a:xfrm>
        </p:spPr>
        <p:txBody>
          <a:bodyPr>
            <a:normAutofit fontScale="85000" lnSpcReduction="10000"/>
          </a:bodyPr>
          <a:lstStyle/>
          <a:p>
            <a:pPr marL="342900" marR="0" lvl="0" indent="-342900">
              <a:lnSpc>
                <a:spcPct val="107000"/>
              </a:lnSpc>
              <a:spcBef>
                <a:spcPts val="0"/>
              </a:spcBef>
              <a:spcAft>
                <a:spcPts val="0"/>
              </a:spcAft>
              <a:buFont typeface="Symbol" panose="05050102010706020507" pitchFamily="18" charset="2"/>
              <a:buChar char=""/>
            </a:pPr>
            <a:r>
              <a:rPr lang="en-US" kern="100" dirty="0">
                <a:effectLst/>
                <a:latin typeface="Calibri" panose="020F0502020204030204" pitchFamily="34" charset="0"/>
                <a:ea typeface="Calibri" panose="020F0502020204030204" pitchFamily="34" charset="0"/>
                <a:cs typeface="Times New Roman" panose="02020603050405020304" pitchFamily="18" charset="0"/>
              </a:rPr>
              <a:t>Call an onsite inspection</a:t>
            </a:r>
          </a:p>
          <a:p>
            <a:pPr marL="342900" marR="0" lvl="0" indent="-342900">
              <a:lnSpc>
                <a:spcPct val="107000"/>
              </a:lnSpc>
              <a:spcBef>
                <a:spcPts val="0"/>
              </a:spcBef>
              <a:spcAft>
                <a:spcPts val="0"/>
              </a:spcAft>
              <a:buFont typeface="Symbol" panose="05050102010706020507" pitchFamily="18" charset="2"/>
              <a:buChar char=""/>
            </a:pPr>
            <a:r>
              <a:rPr lang="en-US" kern="100" dirty="0">
                <a:effectLst/>
                <a:latin typeface="Calibri" panose="020F0502020204030204" pitchFamily="34" charset="0"/>
                <a:ea typeface="Calibri" panose="020F0502020204030204" pitchFamily="34" charset="0"/>
                <a:cs typeface="Times New Roman" panose="02020603050405020304" pitchFamily="18" charset="0"/>
              </a:rPr>
              <a:t>Be a member of the Team</a:t>
            </a:r>
          </a:p>
          <a:p>
            <a:pPr marL="342900" marR="0" lvl="0" indent="-342900">
              <a:lnSpc>
                <a:spcPct val="107000"/>
              </a:lnSpc>
              <a:spcBef>
                <a:spcPts val="0"/>
              </a:spcBef>
              <a:spcAft>
                <a:spcPts val="0"/>
              </a:spcAft>
              <a:buFont typeface="Symbol" panose="05050102010706020507" pitchFamily="18" charset="2"/>
              <a:buChar char=""/>
            </a:pPr>
            <a:r>
              <a:rPr lang="en-US" kern="100" dirty="0">
                <a:effectLst/>
                <a:latin typeface="Calibri" panose="020F0502020204030204" pitchFamily="34" charset="0"/>
                <a:ea typeface="Calibri" panose="020F0502020204030204" pitchFamily="34" charset="0"/>
                <a:cs typeface="Times New Roman" panose="02020603050405020304" pitchFamily="18" charset="0"/>
              </a:rPr>
              <a:t>Provide recommendation for approval, denial, or modification</a:t>
            </a:r>
          </a:p>
          <a:p>
            <a:pPr marL="342900" marR="0" lvl="0" indent="-342900">
              <a:lnSpc>
                <a:spcPct val="107000"/>
              </a:lnSpc>
              <a:spcBef>
                <a:spcPts val="0"/>
              </a:spcBef>
              <a:spcAft>
                <a:spcPts val="0"/>
              </a:spcAft>
              <a:buFont typeface="Symbol" panose="05050102010706020507" pitchFamily="18" charset="2"/>
              <a:buChar char=""/>
            </a:pPr>
            <a:r>
              <a:rPr lang="en-US" kern="100" dirty="0">
                <a:effectLst/>
                <a:latin typeface="Calibri" panose="020F0502020204030204" pitchFamily="34" charset="0"/>
                <a:ea typeface="Calibri" panose="020F0502020204030204" pitchFamily="34" charset="0"/>
                <a:cs typeface="Times New Roman" panose="02020603050405020304" pitchFamily="18" charset="0"/>
              </a:rPr>
              <a:t>Request arbitration panel, following disagreement with supervisors’ decision</a:t>
            </a:r>
          </a:p>
          <a:p>
            <a:pPr marL="342900" marR="0" lvl="0" indent="-342900">
              <a:lnSpc>
                <a:spcPct val="107000"/>
              </a:lnSpc>
              <a:spcBef>
                <a:spcPts val="0"/>
              </a:spcBef>
              <a:spcAft>
                <a:spcPts val="800"/>
              </a:spcAft>
              <a:buFont typeface="Symbol" panose="05050102010706020507" pitchFamily="18" charset="2"/>
              <a:buChar char=""/>
            </a:pPr>
            <a:r>
              <a:rPr lang="en-US" kern="100" dirty="0">
                <a:effectLst/>
                <a:latin typeface="Calibri" panose="020F0502020204030204" pitchFamily="34" charset="0"/>
                <a:ea typeface="Calibri" panose="020F0502020204030204" pitchFamily="34" charset="0"/>
                <a:cs typeface="Times New Roman" panose="02020603050405020304" pitchFamily="18" charset="0"/>
              </a:rPr>
              <a:t>Waive 15 day waiting period, if desired</a:t>
            </a:r>
          </a:p>
          <a:p>
            <a:endParaRPr lang="en-US" dirty="0"/>
          </a:p>
        </p:txBody>
      </p:sp>
      <p:sp>
        <p:nvSpPr>
          <p:cNvPr id="5" name="Text Placeholder 4">
            <a:extLst>
              <a:ext uri="{FF2B5EF4-FFF2-40B4-BE49-F238E27FC236}">
                <a16:creationId xmlns:a16="http://schemas.microsoft.com/office/drawing/2014/main" id="{3355E078-470E-4F28-8E11-09F2D995DBCC}"/>
              </a:ext>
            </a:extLst>
          </p:cNvPr>
          <p:cNvSpPr>
            <a:spLocks noGrp="1"/>
          </p:cNvSpPr>
          <p:nvPr>
            <p:ph type="body" sz="quarter" idx="3"/>
          </p:nvPr>
        </p:nvSpPr>
        <p:spPr>
          <a:xfrm>
            <a:off x="6172200" y="668337"/>
            <a:ext cx="5183188" cy="823912"/>
          </a:xfrm>
        </p:spPr>
        <p:txBody>
          <a:bodyPr/>
          <a:lstStyle/>
          <a:p>
            <a:r>
              <a:rPr lang="en-US" dirty="0"/>
              <a:t>Responsibilities of CD Rep</a:t>
            </a:r>
          </a:p>
        </p:txBody>
      </p:sp>
      <p:sp>
        <p:nvSpPr>
          <p:cNvPr id="6" name="Content Placeholder 5">
            <a:extLst>
              <a:ext uri="{FF2B5EF4-FFF2-40B4-BE49-F238E27FC236}">
                <a16:creationId xmlns:a16="http://schemas.microsoft.com/office/drawing/2014/main" id="{3F8178DB-FC69-5271-47D9-891D97FB955D}"/>
              </a:ext>
            </a:extLst>
          </p:cNvPr>
          <p:cNvSpPr>
            <a:spLocks noGrp="1"/>
          </p:cNvSpPr>
          <p:nvPr>
            <p:ph sz="quarter" idx="4"/>
          </p:nvPr>
        </p:nvSpPr>
        <p:spPr>
          <a:xfrm>
            <a:off x="6172200" y="1732547"/>
            <a:ext cx="5183188" cy="4457116"/>
          </a:xfrm>
        </p:spPr>
        <p:txBody>
          <a:bodyPr>
            <a:normAutofit fontScale="85000" lnSpcReduction="10000"/>
          </a:bodyPr>
          <a:lstStyle/>
          <a:p>
            <a:pPr marL="342900" marR="0" lvl="0" indent="-342900">
              <a:lnSpc>
                <a:spcPct val="107000"/>
              </a:lnSpc>
              <a:spcBef>
                <a:spcPts val="0"/>
              </a:spcBef>
              <a:spcAft>
                <a:spcPts val="0"/>
              </a:spcAft>
              <a:buFont typeface="Symbol" panose="05050102010706020507" pitchFamily="18" charset="2"/>
              <a:buChar char=""/>
            </a:pPr>
            <a:r>
              <a:rPr lang="en-US" kern="100" dirty="0">
                <a:effectLst/>
                <a:latin typeface="Calibri" panose="020F0502020204030204" pitchFamily="34" charset="0"/>
                <a:ea typeface="Calibri" panose="020F0502020204030204" pitchFamily="34" charset="0"/>
                <a:cs typeface="Times New Roman" panose="02020603050405020304" pitchFamily="18" charset="0"/>
              </a:rPr>
              <a:t>Determine if it constitutes a project within CD jurisdiction</a:t>
            </a:r>
          </a:p>
          <a:p>
            <a:pPr marL="342900" marR="0" lvl="0" indent="-342900">
              <a:lnSpc>
                <a:spcPct val="107000"/>
              </a:lnSpc>
              <a:spcBef>
                <a:spcPts val="0"/>
              </a:spcBef>
              <a:spcAft>
                <a:spcPts val="0"/>
              </a:spcAft>
              <a:buFont typeface="Symbol" panose="05050102010706020507" pitchFamily="18" charset="2"/>
              <a:buChar char=""/>
            </a:pPr>
            <a:r>
              <a:rPr lang="en-US" kern="100" dirty="0">
                <a:effectLst/>
                <a:latin typeface="Calibri" panose="020F0502020204030204" pitchFamily="34" charset="0"/>
                <a:ea typeface="Calibri" panose="020F0502020204030204" pitchFamily="34" charset="0"/>
                <a:cs typeface="Times New Roman" panose="02020603050405020304" pitchFamily="18" charset="0"/>
              </a:rPr>
              <a:t>Be a member of the Team</a:t>
            </a:r>
          </a:p>
          <a:p>
            <a:pPr marL="342900" marR="0" lvl="0" indent="-342900">
              <a:lnSpc>
                <a:spcPct val="107000"/>
              </a:lnSpc>
              <a:spcBef>
                <a:spcPts val="0"/>
              </a:spcBef>
              <a:spcAft>
                <a:spcPts val="0"/>
              </a:spcAft>
              <a:buFont typeface="Symbol" panose="05050102010706020507" pitchFamily="18" charset="2"/>
              <a:buChar char=""/>
            </a:pPr>
            <a:r>
              <a:rPr lang="en-US" kern="100" dirty="0">
                <a:effectLst/>
                <a:latin typeface="Calibri" panose="020F0502020204030204" pitchFamily="34" charset="0"/>
                <a:ea typeface="Calibri" panose="020F0502020204030204" pitchFamily="34" charset="0"/>
                <a:cs typeface="Times New Roman" panose="02020603050405020304" pitchFamily="18" charset="0"/>
              </a:rPr>
              <a:t>Make final decision to affirm, override, or modify the Team’s recommendations</a:t>
            </a:r>
          </a:p>
          <a:p>
            <a:pPr marL="342900" marR="0" lvl="0" indent="-342900">
              <a:lnSpc>
                <a:spcPct val="107000"/>
              </a:lnSpc>
              <a:spcBef>
                <a:spcPts val="0"/>
              </a:spcBef>
              <a:spcAft>
                <a:spcPts val="0"/>
              </a:spcAft>
              <a:buFont typeface="Symbol" panose="05050102010706020507" pitchFamily="18" charset="2"/>
              <a:buChar char=""/>
            </a:pPr>
            <a:r>
              <a:rPr lang="en-US" kern="100" dirty="0">
                <a:effectLst/>
                <a:latin typeface="Calibri" panose="020F0502020204030204" pitchFamily="34" charset="0"/>
                <a:ea typeface="Calibri" panose="020F0502020204030204" pitchFamily="34" charset="0"/>
                <a:cs typeface="Times New Roman" panose="02020603050405020304" pitchFamily="18" charset="0"/>
              </a:rPr>
              <a:t>Request arbitration panel, following disagreement with supervisors’ decision </a:t>
            </a:r>
          </a:p>
          <a:p>
            <a:pPr marL="342900" marR="0" lvl="0" indent="-342900">
              <a:lnSpc>
                <a:spcPct val="107000"/>
              </a:lnSpc>
              <a:spcBef>
                <a:spcPts val="0"/>
              </a:spcBef>
              <a:spcAft>
                <a:spcPts val="0"/>
              </a:spcAft>
              <a:buFont typeface="Symbol" panose="05050102010706020507" pitchFamily="18" charset="2"/>
              <a:buChar char=""/>
            </a:pPr>
            <a:r>
              <a:rPr lang="en-US" kern="100" dirty="0">
                <a:effectLst/>
                <a:latin typeface="Calibri" panose="020F0502020204030204" pitchFamily="34" charset="0"/>
                <a:ea typeface="Calibri" panose="020F0502020204030204" pitchFamily="34" charset="0"/>
                <a:cs typeface="Times New Roman" panose="02020603050405020304" pitchFamily="18" charset="0"/>
              </a:rPr>
              <a:t>Waive 15 day waiting period, if desired</a:t>
            </a:r>
          </a:p>
          <a:p>
            <a:pPr marL="342900" marR="0" lvl="0" indent="-342900">
              <a:lnSpc>
                <a:spcPct val="107000"/>
              </a:lnSpc>
              <a:spcBef>
                <a:spcPts val="0"/>
              </a:spcBef>
              <a:spcAft>
                <a:spcPts val="800"/>
              </a:spcAft>
              <a:buFont typeface="Symbol" panose="05050102010706020507" pitchFamily="18" charset="2"/>
              <a:buChar char=""/>
            </a:pPr>
            <a:r>
              <a:rPr lang="en-US" kern="100" dirty="0">
                <a:effectLst/>
                <a:latin typeface="Calibri" panose="020F0502020204030204" pitchFamily="34" charset="0"/>
                <a:ea typeface="Calibri" panose="020F0502020204030204" pitchFamily="34" charset="0"/>
                <a:cs typeface="Times New Roman" panose="02020603050405020304" pitchFamily="18" charset="0"/>
              </a:rPr>
              <a:t>Notify the applicant of all decisions</a:t>
            </a:r>
          </a:p>
          <a:p>
            <a:endParaRPr lang="en-US" dirty="0"/>
          </a:p>
        </p:txBody>
      </p:sp>
    </p:spTree>
    <p:extLst>
      <p:ext uri="{BB962C8B-B14F-4D97-AF65-F5344CB8AC3E}">
        <p14:creationId xmlns:p14="http://schemas.microsoft.com/office/powerpoint/2010/main" val="305797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C16F9AC-E389-9F99-8154-C116DFDCDFE7}"/>
              </a:ext>
            </a:extLst>
          </p:cNvPr>
          <p:cNvSpPr>
            <a:spLocks noGrp="1"/>
          </p:cNvSpPr>
          <p:nvPr>
            <p:ph type="title"/>
          </p:nvPr>
        </p:nvSpPr>
        <p:spPr>
          <a:xfrm>
            <a:off x="621792" y="1161288"/>
            <a:ext cx="3602736" cy="4526280"/>
          </a:xfrm>
        </p:spPr>
        <p:txBody>
          <a:bodyPr>
            <a:normAutofit/>
          </a:bodyPr>
          <a:lstStyle/>
          <a:p>
            <a:r>
              <a:rPr lang="en-US" sz="3700"/>
              <a:t>How to make a recommendation: </a:t>
            </a:r>
            <a:r>
              <a:rPr lang="en-US" sz="3700">
                <a:hlinkClick r:id="rId3"/>
              </a:rPr>
              <a:t>MCA 75-7-112 </a:t>
            </a:r>
            <a:endParaRPr lang="en-US" sz="3700"/>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descr="Flow chart reads top to bottom">
            <a:extLst>
              <a:ext uri="{FF2B5EF4-FFF2-40B4-BE49-F238E27FC236}">
                <a16:creationId xmlns:a16="http://schemas.microsoft.com/office/drawing/2014/main" id="{1FD89891-8E9A-9A48-7127-AA888D9B60A8}"/>
              </a:ext>
            </a:extLst>
          </p:cNvPr>
          <p:cNvGraphicFramePr>
            <a:graphicFrameLocks noGrp="1"/>
          </p:cNvGraphicFramePr>
          <p:nvPr>
            <p:ph idx="1"/>
            <p:extLst>
              <p:ext uri="{D42A27DB-BD31-4B8C-83A1-F6EECF244321}">
                <p14:modId xmlns:p14="http://schemas.microsoft.com/office/powerpoint/2010/main" val="559646022"/>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7998801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ED2F657-CE01-1421-1107-634AED90CF5A}"/>
              </a:ext>
            </a:extLst>
          </p:cNvPr>
          <p:cNvSpPr>
            <a:spLocks noGrp="1"/>
          </p:cNvSpPr>
          <p:nvPr>
            <p:ph type="title"/>
          </p:nvPr>
        </p:nvSpPr>
        <p:spPr>
          <a:xfrm>
            <a:off x="686834" y="1153572"/>
            <a:ext cx="3200400" cy="4461163"/>
          </a:xfrm>
        </p:spPr>
        <p:txBody>
          <a:bodyPr>
            <a:normAutofit/>
          </a:bodyPr>
          <a:lstStyle/>
          <a:p>
            <a:r>
              <a:rPr lang="en-US">
                <a:solidFill>
                  <a:srgbClr val="FFFFFF"/>
                </a:solidFill>
              </a:rPr>
              <a:t>Team Member Report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2C1A215-060A-7335-0637-007FCA094216}"/>
              </a:ext>
            </a:extLst>
          </p:cNvPr>
          <p:cNvSpPr>
            <a:spLocks noGrp="1"/>
          </p:cNvSpPr>
          <p:nvPr>
            <p:ph idx="1"/>
          </p:nvPr>
        </p:nvSpPr>
        <p:spPr>
          <a:xfrm>
            <a:off x="4447308" y="591344"/>
            <a:ext cx="6906491" cy="5585619"/>
          </a:xfrm>
        </p:spPr>
        <p:txBody>
          <a:bodyPr anchor="ctr">
            <a:normAutofit/>
          </a:bodyPr>
          <a:lstStyle/>
          <a:p>
            <a:r>
              <a:rPr lang="en-US" dirty="0"/>
              <a:t>Documents written recommendation from each team member</a:t>
            </a:r>
          </a:p>
          <a:p>
            <a:r>
              <a:rPr lang="en-US" dirty="0"/>
              <a:t>Documents the request for additional time beyond the 60 days decision timeline</a:t>
            </a:r>
          </a:p>
          <a:p>
            <a:r>
              <a:rPr lang="en-US" dirty="0"/>
              <a:t>Documents written permission to waive the 15-day construction waiting period</a:t>
            </a:r>
          </a:p>
          <a:p>
            <a:endParaRPr lang="en-US" dirty="0"/>
          </a:p>
          <a:p>
            <a:r>
              <a:rPr lang="en-US" dirty="0">
                <a:hlinkClick r:id="rId3"/>
              </a:rPr>
              <a:t>https://dnrc.mt.gov/_docs/conservation/CDBureau/cd-resource-documents/Team-Member-Report-Fillable-272a_120516.pdf</a:t>
            </a:r>
            <a:endParaRPr lang="en-US" dirty="0"/>
          </a:p>
          <a:p>
            <a:endParaRPr lang="en-US" dirty="0"/>
          </a:p>
        </p:txBody>
      </p:sp>
    </p:spTree>
    <p:extLst>
      <p:ext uri="{BB962C8B-B14F-4D97-AF65-F5344CB8AC3E}">
        <p14:creationId xmlns:p14="http://schemas.microsoft.com/office/powerpoint/2010/main" val="14634149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A3650DCDE146A478B1BC5949F602B2E" ma:contentTypeVersion="19" ma:contentTypeDescription="Create a new document." ma:contentTypeScope="" ma:versionID="254a7ce9ee52b8122fcbbec7f8048e6e">
  <xsd:schema xmlns:xsd="http://www.w3.org/2001/XMLSchema" xmlns:xs="http://www.w3.org/2001/XMLSchema" xmlns:p="http://schemas.microsoft.com/office/2006/metadata/properties" xmlns:ns1="http://schemas.microsoft.com/sharepoint/v3" xmlns:ns2="04d381b5-4d15-45b6-9cd7-38992b2a11be" xmlns:ns3="31fd62e0-9399-4265-b5fb-40ac838bc50e" targetNamespace="http://schemas.microsoft.com/office/2006/metadata/properties" ma:root="true" ma:fieldsID="75e5f5019e936e7005c1760beeb6eec3" ns1:_="" ns2:_="" ns3:_="">
    <xsd:import namespace="http://schemas.microsoft.com/sharepoint/v3"/>
    <xsd:import namespace="04d381b5-4d15-45b6-9cd7-38992b2a11be"/>
    <xsd:import namespace="31fd62e0-9399-4265-b5fb-40ac838bc50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Location" minOccurs="0"/>
                <xsd:element ref="ns1:_ip_UnifiedCompliancePolicyProperties" minOccurs="0"/>
                <xsd:element ref="ns1:_ip_UnifiedCompliancePolicyUIAc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d381b5-4d15-45b6-9cd7-38992b2a11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25ed7e3c-a509-4d5c-98b3-887d36f9efb2"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dexed="true"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1fd62e0-9399-4265-b5fb-40ac838bc50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e1d71e3-2579-45d9-8185-5ac32a519a4c}" ma:internalName="TaxCatchAll" ma:showField="CatchAllData" ma:web="31fd62e0-9399-4265-b5fb-40ac838bc50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31fd62e0-9399-4265-b5fb-40ac838bc50e" xsi:nil="true"/>
    <_ip_UnifiedCompliancePolicyProperties xmlns="http://schemas.microsoft.com/sharepoint/v3" xsi:nil="true"/>
    <lcf76f155ced4ddcb4097134ff3c332f xmlns="04d381b5-4d15-45b6-9cd7-38992b2a11b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7A4A519-9F87-4F24-9A1E-00CC1FAF3609}">
  <ds:schemaRefs>
    <ds:schemaRef ds:uri="http://schemas.microsoft.com/sharepoint/v3/contenttype/forms"/>
  </ds:schemaRefs>
</ds:datastoreItem>
</file>

<file path=customXml/itemProps2.xml><?xml version="1.0" encoding="utf-8"?>
<ds:datastoreItem xmlns:ds="http://schemas.openxmlformats.org/officeDocument/2006/customXml" ds:itemID="{550E8B96-3A10-43E2-8322-EC4D31B68EC1}"/>
</file>

<file path=customXml/itemProps3.xml><?xml version="1.0" encoding="utf-8"?>
<ds:datastoreItem xmlns:ds="http://schemas.openxmlformats.org/officeDocument/2006/customXml" ds:itemID="{DDBD1A0F-B780-44BF-960C-6075272844C3}">
  <ds:schemaRefs>
    <ds:schemaRef ds:uri="http://schemas.microsoft.com/office/2006/documentManagement/types"/>
    <ds:schemaRef ds:uri="http://purl.org/dc/elements/1.1/"/>
    <ds:schemaRef ds:uri="http://www.w3.org/XML/1998/namespace"/>
    <ds:schemaRef ds:uri="http://purl.org/dc/dcmitype/"/>
    <ds:schemaRef ds:uri="http://purl.org/dc/terms/"/>
    <ds:schemaRef ds:uri="04d381b5-4d15-45b6-9cd7-38992b2a11be"/>
    <ds:schemaRef ds:uri="http://schemas.microsoft.com/office/infopath/2007/PartnerControls"/>
    <ds:schemaRef ds:uri="http://schemas.openxmlformats.org/package/2006/metadata/core-properties"/>
    <ds:schemaRef ds:uri="http://schemas.microsoft.com/sharepoint/v3"/>
    <ds:schemaRef ds:uri="http://schemas.microsoft.com/office/2006/metadata/properties"/>
    <ds:schemaRef ds:uri="31fd62e0-9399-4265-b5fb-40ac838bc50e"/>
  </ds:schemaRefs>
</ds:datastoreItem>
</file>

<file path=docProps/app.xml><?xml version="1.0" encoding="utf-8"?>
<Properties xmlns="http://schemas.openxmlformats.org/officeDocument/2006/extended-properties" xmlns:vt="http://schemas.openxmlformats.org/officeDocument/2006/docPropsVTypes">
  <TotalTime>724</TotalTime>
  <Words>1089</Words>
  <Application>Microsoft Office PowerPoint</Application>
  <PresentationFormat>Widescreen</PresentationFormat>
  <Paragraphs>118</Paragraphs>
  <Slides>16</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Helvetica Neue</vt:lpstr>
      <vt:lpstr>Symbol</vt:lpstr>
      <vt:lpstr>Office Theme</vt:lpstr>
      <vt:lpstr>310 Law Mini Trainings</vt:lpstr>
      <vt:lpstr>Contact Info Page</vt:lpstr>
      <vt:lpstr>What we’ll cover today:</vt:lpstr>
      <vt:lpstr>MCA 75-7-1</vt:lpstr>
      <vt:lpstr>Timelines: MCA 75-7-112</vt:lpstr>
      <vt:lpstr>Timeline Cont.</vt:lpstr>
      <vt:lpstr>Responsibilities of FWP vs. CD Rep</vt:lpstr>
      <vt:lpstr>How to make a recommendation: MCA 75-7-112 </vt:lpstr>
      <vt:lpstr>Team Member Report</vt:lpstr>
      <vt:lpstr>Example 1</vt:lpstr>
      <vt:lpstr>Example 2</vt:lpstr>
      <vt:lpstr>Example 3</vt:lpstr>
      <vt:lpstr>Example 4</vt:lpstr>
      <vt:lpstr>Example 5</vt:lpstr>
      <vt:lpstr>Technical Review</vt:lpstr>
      <vt:lpstr>Q&amp;A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310 Law Mini Trainings</dc:title>
  <dc:creator>Graf, Hailey</dc:creator>
  <cp:lastModifiedBy>Hallsten, Nicole</cp:lastModifiedBy>
  <cp:revision>2</cp:revision>
  <dcterms:created xsi:type="dcterms:W3CDTF">2023-04-03T14:37:29Z</dcterms:created>
  <dcterms:modified xsi:type="dcterms:W3CDTF">2026-02-19T20:10:46Z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0x0101007A3650DCDE146A478B1BC5949F602B2E</vt:lpwstr>
  </property>
  <property fmtid="{D5CDD505-2E9C-101B-9397-08002B2CF9AE}" pid="3" name="MediaServiceImageTags">
    <vt:lpwstr/>
  </property>
</Properties>
</file>