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8"/>
  </p:notesMasterIdLst>
  <p:sldIdLst>
    <p:sldId id="256" r:id="rId5"/>
    <p:sldId id="258" r:id="rId6"/>
    <p:sldId id="257" r:id="rId7"/>
    <p:sldId id="262" r:id="rId8"/>
    <p:sldId id="259" r:id="rId9"/>
    <p:sldId id="260" r:id="rId10"/>
    <p:sldId id="261" r:id="rId11"/>
    <p:sldId id="263" r:id="rId12"/>
    <p:sldId id="265" r:id="rId13"/>
    <p:sldId id="266" r:id="rId14"/>
    <p:sldId id="267" r:id="rId15"/>
    <p:sldId id="268"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66" autoAdjust="0"/>
  </p:normalViewPr>
  <p:slideViewPr>
    <p:cSldViewPr snapToGrid="0">
      <p:cViewPr varScale="1">
        <p:scale>
          <a:sx n="81" d="100"/>
          <a:sy n="81" d="100"/>
        </p:scale>
        <p:origin x="672" y="7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sten, Nicole" userId="d8feebc1-d55d-4927-a232-2f9b351d9378" providerId="ADAL" clId="{9D70ED90-D38B-4C1F-B2B3-3E5A8ECA0D5F}"/>
    <pc:docChg chg="modSld">
      <pc:chgData name="Hallsten, Nicole" userId="d8feebc1-d55d-4927-a232-2f9b351d9378" providerId="ADAL" clId="{9D70ED90-D38B-4C1F-B2B3-3E5A8ECA0D5F}" dt="2026-02-19T20:16:18.784" v="34"/>
      <pc:docMkLst>
        <pc:docMk/>
      </pc:docMkLst>
      <pc:sldChg chg="addSp modSp mod">
        <pc:chgData name="Hallsten, Nicole" userId="d8feebc1-d55d-4927-a232-2f9b351d9378" providerId="ADAL" clId="{9D70ED90-D38B-4C1F-B2B3-3E5A8ECA0D5F}" dt="2026-02-19T20:16:18.784" v="34"/>
        <pc:sldMkLst>
          <pc:docMk/>
          <pc:sldMk cId="3917821550" sldId="258"/>
        </pc:sldMkLst>
        <pc:spChg chg="add mod ord">
          <ac:chgData name="Hallsten, Nicole" userId="d8feebc1-d55d-4927-a232-2f9b351d9378" providerId="ADAL" clId="{9D70ED90-D38B-4C1F-B2B3-3E5A8ECA0D5F}" dt="2026-02-19T20:16:06.840" v="33"/>
          <ac:spMkLst>
            <pc:docMk/>
            <pc:sldMk cId="3917821550" sldId="258"/>
            <ac:spMk id="5" creationId="{50BF5EAA-D092-72D1-A22B-8D4131EBF2AC}"/>
          </ac:spMkLst>
        </pc:spChg>
        <pc:picChg chg="mod ord">
          <ac:chgData name="Hallsten, Nicole" userId="d8feebc1-d55d-4927-a232-2f9b351d9378" providerId="ADAL" clId="{9D70ED90-D38B-4C1F-B2B3-3E5A8ECA0D5F}" dt="2026-02-19T20:16:18.784" v="34"/>
          <ac:picMkLst>
            <pc:docMk/>
            <pc:sldMk cId="3917821550" sldId="258"/>
            <ac:picMk id="4" creationId="{E83537C0-ADB4-188D-DCCE-156286A881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11257-C1E6-465E-A180-31F1BF6A695F}"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0A7A4-1315-429C-9BCA-40165EF6AE15}" type="slidenum">
              <a:rPr lang="en-US" smtClean="0"/>
              <a:t>‹#›</a:t>
            </a:fld>
            <a:endParaRPr lang="en-US"/>
          </a:p>
        </p:txBody>
      </p:sp>
    </p:spTree>
    <p:extLst>
      <p:ext uri="{BB962C8B-B14F-4D97-AF65-F5344CB8AC3E}">
        <p14:creationId xmlns:p14="http://schemas.microsoft.com/office/powerpoint/2010/main" val="136153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potential to impact a stream can be influenced by distance, type of activity, topography, materials used, etcetera. </a:t>
            </a:r>
          </a:p>
        </p:txBody>
      </p:sp>
      <p:sp>
        <p:nvSpPr>
          <p:cNvPr id="4" name="Slide Number Placeholder 3"/>
          <p:cNvSpPr>
            <a:spLocks noGrp="1"/>
          </p:cNvSpPr>
          <p:nvPr>
            <p:ph type="sldNum" sz="quarter" idx="5"/>
          </p:nvPr>
        </p:nvSpPr>
        <p:spPr/>
        <p:txBody>
          <a:bodyPr/>
          <a:lstStyle/>
          <a:p>
            <a:fld id="{9FF0A7A4-1315-429C-9BCA-40165EF6AE15}" type="slidenum">
              <a:rPr lang="en-US" smtClean="0"/>
              <a:t>4</a:t>
            </a:fld>
            <a:endParaRPr lang="en-US"/>
          </a:p>
        </p:txBody>
      </p:sp>
    </p:spTree>
    <p:extLst>
      <p:ext uri="{BB962C8B-B14F-4D97-AF65-F5344CB8AC3E}">
        <p14:creationId xmlns:p14="http://schemas.microsoft.com/office/powerpoint/2010/main" val="256995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310 law applies to private parties both on private lands and on public lands. </a:t>
            </a:r>
          </a:p>
          <a:p>
            <a:pPr marL="171450" indent="-171450">
              <a:buFont typeface="Arial" panose="020B0604020202020204" pitchFamily="34" charset="0"/>
              <a:buChar char="•"/>
            </a:pPr>
            <a:r>
              <a:rPr lang="en-US" dirty="0"/>
              <a:t>A CD does not have 310 jurisdiction over areas outside their boundary (</a:t>
            </a:r>
            <a:r>
              <a:rPr lang="en-US" dirty="0" err="1"/>
              <a:t>ie</a:t>
            </a:r>
            <a:r>
              <a:rPr lang="en-US" dirty="0"/>
              <a:t>: within a municipality excluded from their jurisdiction or in another CD). In this case, the county commissioners have jurisdiction. </a:t>
            </a:r>
          </a:p>
        </p:txBody>
      </p:sp>
      <p:sp>
        <p:nvSpPr>
          <p:cNvPr id="4" name="Slide Number Placeholder 3"/>
          <p:cNvSpPr>
            <a:spLocks noGrp="1"/>
          </p:cNvSpPr>
          <p:nvPr>
            <p:ph type="sldNum" sz="quarter" idx="5"/>
          </p:nvPr>
        </p:nvSpPr>
        <p:spPr/>
        <p:txBody>
          <a:bodyPr/>
          <a:lstStyle/>
          <a:p>
            <a:fld id="{9FF0A7A4-1315-429C-9BCA-40165EF6AE15}" type="slidenum">
              <a:rPr lang="en-US" smtClean="0"/>
              <a:t>5</a:t>
            </a:fld>
            <a:endParaRPr lang="en-US"/>
          </a:p>
        </p:txBody>
      </p:sp>
    </p:spTree>
    <p:extLst>
      <p:ext uri="{BB962C8B-B14F-4D97-AF65-F5344CB8AC3E}">
        <p14:creationId xmlns:p14="http://schemas.microsoft.com/office/powerpoint/2010/main" val="124590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Whitefish Mountain Resort is a private organization that has a special use permit to operate the ski resort on FS lands. The resort is the applicant, therefore a 310 permit is required. </a:t>
            </a:r>
          </a:p>
        </p:txBody>
      </p:sp>
      <p:sp>
        <p:nvSpPr>
          <p:cNvPr id="4" name="Slide Number Placeholder 3"/>
          <p:cNvSpPr>
            <a:spLocks noGrp="1"/>
          </p:cNvSpPr>
          <p:nvPr>
            <p:ph type="sldNum" sz="quarter" idx="5"/>
          </p:nvPr>
        </p:nvSpPr>
        <p:spPr/>
        <p:txBody>
          <a:bodyPr/>
          <a:lstStyle/>
          <a:p>
            <a:fld id="{9FF0A7A4-1315-429C-9BCA-40165EF6AE15}" type="slidenum">
              <a:rPr lang="en-US" smtClean="0"/>
              <a:t>9</a:t>
            </a:fld>
            <a:endParaRPr lang="en-US"/>
          </a:p>
        </p:txBody>
      </p:sp>
    </p:spTree>
    <p:extLst>
      <p:ext uri="{BB962C8B-B14F-4D97-AF65-F5344CB8AC3E}">
        <p14:creationId xmlns:p14="http://schemas.microsoft.com/office/powerpoint/2010/main" val="32005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absence of diversion, impoundment, or extreme drought, would the stream still be dry? </a:t>
            </a:r>
            <a:r>
              <a:rPr lang="en-US" sz="1800" spc="-20" dirty="0">
                <a:solidFill>
                  <a:srgbClr val="000000"/>
                </a:solidFill>
                <a:effectLst/>
                <a:latin typeface="Times New Roman" panose="02020603050405020304" pitchFamily="18" charset="0"/>
                <a:ea typeface="Times New Roman" panose="02020603050405020304" pitchFamily="18" charset="0"/>
              </a:rPr>
              <a:t>The district considers a stream </a:t>
            </a:r>
            <a:r>
              <a:rPr lang="en-US" sz="1800" spc="-25" dirty="0">
                <a:solidFill>
                  <a:srgbClr val="000000"/>
                </a:solidFill>
                <a:effectLst/>
                <a:latin typeface="Times New Roman" panose="02020603050405020304" pitchFamily="18" charset="0"/>
                <a:ea typeface="Times New Roman" panose="02020603050405020304" pitchFamily="18" charset="0"/>
              </a:rPr>
              <a:t>to flow perennially if it dries up periodically due to man-made causes, or </a:t>
            </a:r>
            <a:r>
              <a:rPr lang="en-US" sz="1800" spc="-30" dirty="0">
                <a:solidFill>
                  <a:srgbClr val="000000"/>
                </a:solidFill>
                <a:effectLst/>
                <a:latin typeface="Times New Roman" panose="02020603050405020304" pitchFamily="18" charset="0"/>
                <a:ea typeface="Times New Roman" panose="02020603050405020304" pitchFamily="18" charset="0"/>
              </a:rPr>
              <a:t>extreme drought.  </a:t>
            </a:r>
            <a:r>
              <a:rPr lang="en-US" sz="1800" b="1" spc="-30" dirty="0">
                <a:solidFill>
                  <a:srgbClr val="000000"/>
                </a:solidFill>
                <a:effectLst/>
                <a:latin typeface="Times New Roman" panose="02020603050405020304" pitchFamily="18" charset="0"/>
                <a:ea typeface="Times New Roman" panose="02020603050405020304" pitchFamily="18" charset="0"/>
              </a:rPr>
              <a:t>[ARM]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spc="-3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district can use a variety of resources to help determine that including maps, surveys, water rights records, landowner interviews, hydrology reports, historical information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Is it a side channel or historic channel? Flood channels, high water channels, and side channels of natural, perennial-flowing streams are considered part of a stream if water naturally enters the channels during high water or normal flow.</a:t>
            </a:r>
            <a:endParaRPr lang="en-US" sz="1800" b="1" spc="-3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F0A7A4-1315-429C-9BCA-40165EF6AE15}" type="slidenum">
              <a:rPr lang="en-US" smtClean="0"/>
              <a:t>10</a:t>
            </a:fld>
            <a:endParaRPr lang="en-US"/>
          </a:p>
        </p:txBody>
      </p:sp>
    </p:spTree>
    <p:extLst>
      <p:ext uri="{BB962C8B-B14F-4D97-AF65-F5344CB8AC3E}">
        <p14:creationId xmlns:p14="http://schemas.microsoft.com/office/powerpoint/2010/main" val="70529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or man-made waterways that have been constructed for the purposes of conveying water for any purpose are not considered a natural waterway.</a:t>
            </a:r>
          </a:p>
        </p:txBody>
      </p:sp>
      <p:sp>
        <p:nvSpPr>
          <p:cNvPr id="4" name="Slide Number Placeholder 3"/>
          <p:cNvSpPr>
            <a:spLocks noGrp="1"/>
          </p:cNvSpPr>
          <p:nvPr>
            <p:ph type="sldNum" sz="quarter" idx="5"/>
          </p:nvPr>
        </p:nvSpPr>
        <p:spPr/>
        <p:txBody>
          <a:bodyPr/>
          <a:lstStyle/>
          <a:p>
            <a:fld id="{9FF0A7A4-1315-429C-9BCA-40165EF6AE15}" type="slidenum">
              <a:rPr lang="en-US" smtClean="0"/>
              <a:t>11</a:t>
            </a:fld>
            <a:endParaRPr lang="en-US"/>
          </a:p>
        </p:txBody>
      </p:sp>
    </p:spTree>
    <p:extLst>
      <p:ext uri="{BB962C8B-B14F-4D97-AF65-F5344CB8AC3E}">
        <p14:creationId xmlns:p14="http://schemas.microsoft.com/office/powerpoint/2010/main" val="210979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310 law applies to the bed and “immediate banks” of the stream. Immediate banks is the area above the mean high water mark which when physically altered has the potential to impact the stream. Does the activity have the potential to impact the stream??? If so, then it is within the jurisdiction. If the impact of a project is substantial, then the CD may take jurisdiction quite a ways from the stream. </a:t>
            </a:r>
          </a:p>
          <a:p>
            <a:endParaRPr lang="en-US" dirty="0"/>
          </a:p>
          <a:p>
            <a:r>
              <a:rPr lang="en-US" dirty="0"/>
              <a:t>Examples of projects that a CD might take jurisdiction of a significant distance from the stream: gravel pit, housing development, paving a large parking lot, application of significant herbicide, removal of all vegetation, etc. </a:t>
            </a:r>
          </a:p>
        </p:txBody>
      </p:sp>
      <p:sp>
        <p:nvSpPr>
          <p:cNvPr id="4" name="Slide Number Placeholder 3"/>
          <p:cNvSpPr>
            <a:spLocks noGrp="1"/>
          </p:cNvSpPr>
          <p:nvPr>
            <p:ph type="sldNum" sz="quarter" idx="5"/>
          </p:nvPr>
        </p:nvSpPr>
        <p:spPr/>
        <p:txBody>
          <a:bodyPr/>
          <a:lstStyle/>
          <a:p>
            <a:fld id="{9FF0A7A4-1315-429C-9BCA-40165EF6AE15}" type="slidenum">
              <a:rPr lang="en-US" smtClean="0"/>
              <a:t>12</a:t>
            </a:fld>
            <a:endParaRPr lang="en-US"/>
          </a:p>
        </p:txBody>
      </p:sp>
    </p:spTree>
    <p:extLst>
      <p:ext uri="{BB962C8B-B14F-4D97-AF65-F5344CB8AC3E}">
        <p14:creationId xmlns:p14="http://schemas.microsoft.com/office/powerpoint/2010/main" val="99563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7300AF3-5958-40FB-98FB-A5190151BAD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5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9DF3A-7EEF-4D82-87D8-D30449F757AE}"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113659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93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79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9062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04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32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68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06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380835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9DF3A-7EEF-4D82-87D8-D30449F757AE}"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00AF3-5958-40FB-98FB-A5190151BAD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2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89DF3A-7EEF-4D82-87D8-D30449F757AE}"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411420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89DF3A-7EEF-4D82-87D8-D30449F757AE}"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00AF3-5958-40FB-98FB-A5190151BAD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29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9DF3A-7EEF-4D82-87D8-D30449F757AE}"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00AF3-5958-40FB-98FB-A5190151BAD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8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9DF3A-7EEF-4D82-87D8-D30449F757AE}"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117337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9DF3A-7EEF-4D82-87D8-D30449F757AE}"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00AF3-5958-40FB-98FB-A5190151BAD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8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9DF3A-7EEF-4D82-87D8-D30449F757AE}"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00AF3-5958-40FB-98FB-A5190151BAD3}" type="slidenum">
              <a:rPr lang="en-US" smtClean="0"/>
              <a:t>‹#›</a:t>
            </a:fld>
            <a:endParaRPr lang="en-US"/>
          </a:p>
        </p:txBody>
      </p:sp>
    </p:spTree>
    <p:extLst>
      <p:ext uri="{BB962C8B-B14F-4D97-AF65-F5344CB8AC3E}">
        <p14:creationId xmlns:p14="http://schemas.microsoft.com/office/powerpoint/2010/main" val="402123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89DF3A-7EEF-4D82-87D8-D30449F757AE}" type="datetimeFigureOut">
              <a:rPr lang="en-US" smtClean="0"/>
              <a:t>2/19/2026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300AF3-5958-40FB-98FB-A5190151BAD3}" type="slidenum">
              <a:rPr lang="en-US" smtClean="0"/>
              <a:t>‹#›</a:t>
            </a:fld>
            <a:endParaRPr lang="en-US"/>
          </a:p>
        </p:txBody>
      </p:sp>
    </p:spTree>
    <p:extLst>
      <p:ext uri="{BB962C8B-B14F-4D97-AF65-F5344CB8AC3E}">
        <p14:creationId xmlns:p14="http://schemas.microsoft.com/office/powerpoint/2010/main" val="7888939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ailey.graf@mt.gov"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g.mt.gov/bills/mca/title_0750/chapter_0070/part_0010/section_0030/0750-0070-0010-0030.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eg.mt.gov/bills/mca/title_0870/chapter_0050/part_0050/section_0020/0870-0050-0050-0020.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EA6C-C419-043E-25AF-C032D4AEF651}"/>
              </a:ext>
            </a:extLst>
          </p:cNvPr>
          <p:cNvSpPr>
            <a:spLocks noGrp="1"/>
          </p:cNvSpPr>
          <p:nvPr>
            <p:ph type="ctrTitle"/>
          </p:nvPr>
        </p:nvSpPr>
        <p:spPr/>
        <p:txBody>
          <a:bodyPr/>
          <a:lstStyle/>
          <a:p>
            <a:r>
              <a:rPr lang="en-US" dirty="0"/>
              <a:t>310 Mini Trainings</a:t>
            </a:r>
          </a:p>
        </p:txBody>
      </p:sp>
      <p:sp>
        <p:nvSpPr>
          <p:cNvPr id="3" name="Subtitle 2">
            <a:extLst>
              <a:ext uri="{FF2B5EF4-FFF2-40B4-BE49-F238E27FC236}">
                <a16:creationId xmlns:a16="http://schemas.microsoft.com/office/drawing/2014/main" id="{6540EEEE-3F83-E51B-D3AD-159AA2368491}"/>
              </a:ext>
            </a:extLst>
          </p:cNvPr>
          <p:cNvSpPr>
            <a:spLocks noGrp="1"/>
          </p:cNvSpPr>
          <p:nvPr>
            <p:ph type="subTitle" idx="1"/>
          </p:nvPr>
        </p:nvSpPr>
        <p:spPr/>
        <p:txBody>
          <a:bodyPr/>
          <a:lstStyle/>
          <a:p>
            <a:r>
              <a:rPr lang="en-US" dirty="0"/>
              <a:t>Determining Jurisdiction</a:t>
            </a:r>
          </a:p>
        </p:txBody>
      </p:sp>
    </p:spTree>
    <p:extLst>
      <p:ext uri="{BB962C8B-B14F-4D97-AF65-F5344CB8AC3E}">
        <p14:creationId xmlns:p14="http://schemas.microsoft.com/office/powerpoint/2010/main" val="36552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48B7-126B-165A-AC0C-890169AF147F}"/>
              </a:ext>
            </a:extLst>
          </p:cNvPr>
          <p:cNvSpPr>
            <a:spLocks noGrp="1"/>
          </p:cNvSpPr>
          <p:nvPr>
            <p:ph type="title"/>
          </p:nvPr>
        </p:nvSpPr>
        <p:spPr/>
        <p:txBody>
          <a:bodyPr/>
          <a:lstStyle/>
          <a:p>
            <a:r>
              <a:rPr lang="en-US" dirty="0"/>
              <a:t>Example 2</a:t>
            </a:r>
          </a:p>
        </p:txBody>
      </p:sp>
      <p:sp>
        <p:nvSpPr>
          <p:cNvPr id="3" name="Text Placeholder 2">
            <a:extLst>
              <a:ext uri="{FF2B5EF4-FFF2-40B4-BE49-F238E27FC236}">
                <a16:creationId xmlns:a16="http://schemas.microsoft.com/office/drawing/2014/main" id="{A6FA64C9-4574-D8BB-2817-F9AE86379119}"/>
              </a:ext>
            </a:extLst>
          </p:cNvPr>
          <p:cNvSpPr>
            <a:spLocks noGrp="1"/>
          </p:cNvSpPr>
          <p:nvPr>
            <p:ph type="body" idx="1"/>
          </p:nvPr>
        </p:nvSpPr>
        <p:spPr/>
        <p:txBody>
          <a:bodyPr/>
          <a:lstStyle/>
          <a:p>
            <a:r>
              <a:rPr lang="en-US" dirty="0"/>
              <a:t>Project is located on dry streambed</a:t>
            </a:r>
          </a:p>
        </p:txBody>
      </p:sp>
    </p:spTree>
    <p:extLst>
      <p:ext uri="{BB962C8B-B14F-4D97-AF65-F5344CB8AC3E}">
        <p14:creationId xmlns:p14="http://schemas.microsoft.com/office/powerpoint/2010/main" val="220171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C42C-ECC1-C255-5EE5-31AF7CB6F43F}"/>
              </a:ext>
            </a:extLst>
          </p:cNvPr>
          <p:cNvSpPr>
            <a:spLocks noGrp="1"/>
          </p:cNvSpPr>
          <p:nvPr>
            <p:ph type="title"/>
          </p:nvPr>
        </p:nvSpPr>
        <p:spPr/>
        <p:txBody>
          <a:bodyPr/>
          <a:lstStyle/>
          <a:p>
            <a:r>
              <a:rPr lang="en-US" dirty="0"/>
              <a:t>Example 3</a:t>
            </a:r>
          </a:p>
        </p:txBody>
      </p:sp>
      <p:sp>
        <p:nvSpPr>
          <p:cNvPr id="3" name="Text Placeholder 2">
            <a:extLst>
              <a:ext uri="{FF2B5EF4-FFF2-40B4-BE49-F238E27FC236}">
                <a16:creationId xmlns:a16="http://schemas.microsoft.com/office/drawing/2014/main" id="{FEAA4B06-F89D-AC8A-D0CC-318AD04D6373}"/>
              </a:ext>
            </a:extLst>
          </p:cNvPr>
          <p:cNvSpPr>
            <a:spLocks noGrp="1"/>
          </p:cNvSpPr>
          <p:nvPr>
            <p:ph type="body" idx="1"/>
          </p:nvPr>
        </p:nvSpPr>
        <p:spPr/>
        <p:txBody>
          <a:bodyPr/>
          <a:lstStyle/>
          <a:p>
            <a:r>
              <a:rPr lang="en-US" dirty="0"/>
              <a:t>Project is located on a ditch</a:t>
            </a:r>
          </a:p>
        </p:txBody>
      </p:sp>
    </p:spTree>
    <p:extLst>
      <p:ext uri="{BB962C8B-B14F-4D97-AF65-F5344CB8AC3E}">
        <p14:creationId xmlns:p14="http://schemas.microsoft.com/office/powerpoint/2010/main" val="41311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801A-3942-54DB-18B6-2CFAE13CC8AB}"/>
              </a:ext>
            </a:extLst>
          </p:cNvPr>
          <p:cNvSpPr>
            <a:spLocks noGrp="1"/>
          </p:cNvSpPr>
          <p:nvPr>
            <p:ph type="title"/>
          </p:nvPr>
        </p:nvSpPr>
        <p:spPr/>
        <p:txBody>
          <a:bodyPr/>
          <a:lstStyle/>
          <a:p>
            <a:r>
              <a:rPr lang="en-US" dirty="0"/>
              <a:t>Example 4</a:t>
            </a:r>
          </a:p>
        </p:txBody>
      </p:sp>
      <p:sp>
        <p:nvSpPr>
          <p:cNvPr id="3" name="Text Placeholder 2">
            <a:extLst>
              <a:ext uri="{FF2B5EF4-FFF2-40B4-BE49-F238E27FC236}">
                <a16:creationId xmlns:a16="http://schemas.microsoft.com/office/drawing/2014/main" id="{13066F47-9485-FBA4-E98A-AF156C9D003D}"/>
              </a:ext>
            </a:extLst>
          </p:cNvPr>
          <p:cNvSpPr>
            <a:spLocks noGrp="1"/>
          </p:cNvSpPr>
          <p:nvPr>
            <p:ph type="body" idx="1"/>
          </p:nvPr>
        </p:nvSpPr>
        <p:spPr/>
        <p:txBody>
          <a:bodyPr/>
          <a:lstStyle/>
          <a:p>
            <a:r>
              <a:rPr lang="en-US" dirty="0"/>
              <a:t>Project is located 100’ from the stream</a:t>
            </a:r>
          </a:p>
        </p:txBody>
      </p:sp>
    </p:spTree>
    <p:extLst>
      <p:ext uri="{BB962C8B-B14F-4D97-AF65-F5344CB8AC3E}">
        <p14:creationId xmlns:p14="http://schemas.microsoft.com/office/powerpoint/2010/main" val="277455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C5683-2413-ABD1-A1A3-0188DA0CF6CC}"/>
              </a:ext>
            </a:extLst>
          </p:cNvPr>
          <p:cNvSpPr>
            <a:spLocks noGrp="1"/>
          </p:cNvSpPr>
          <p:nvPr>
            <p:ph type="title"/>
          </p:nvPr>
        </p:nvSpPr>
        <p:spPr>
          <a:xfrm>
            <a:off x="1295402" y="982133"/>
            <a:ext cx="9601196" cy="795868"/>
          </a:xfrm>
        </p:spPr>
        <p:txBody>
          <a:bodyPr/>
          <a:lstStyle/>
          <a:p>
            <a:r>
              <a:rPr lang="en-US" dirty="0"/>
              <a:t>Summary</a:t>
            </a:r>
          </a:p>
        </p:txBody>
      </p:sp>
      <p:sp>
        <p:nvSpPr>
          <p:cNvPr id="6" name="Content Placeholder 5">
            <a:extLst>
              <a:ext uri="{FF2B5EF4-FFF2-40B4-BE49-F238E27FC236}">
                <a16:creationId xmlns:a16="http://schemas.microsoft.com/office/drawing/2014/main" id="{3AF04DDA-B322-3621-7B23-FD0F17D530DF}"/>
              </a:ext>
            </a:extLst>
          </p:cNvPr>
          <p:cNvSpPr>
            <a:spLocks noGrp="1"/>
          </p:cNvSpPr>
          <p:nvPr>
            <p:ph idx="1"/>
          </p:nvPr>
        </p:nvSpPr>
        <p:spPr>
          <a:xfrm>
            <a:off x="1295401" y="2499360"/>
            <a:ext cx="9601196" cy="3840480"/>
          </a:xfrm>
        </p:spPr>
        <p:txBody>
          <a:bodyPr>
            <a:normAutofit/>
          </a:bodyPr>
          <a:lstStyle/>
          <a:p>
            <a:r>
              <a:rPr lang="en-US" dirty="0"/>
              <a:t>The 310 Law applies to private land </a:t>
            </a:r>
            <a:r>
              <a:rPr lang="en-US" i="1" dirty="0"/>
              <a:t>and</a:t>
            </a:r>
            <a:r>
              <a:rPr lang="en-US" dirty="0"/>
              <a:t> public land when the applicant is a private party</a:t>
            </a:r>
          </a:p>
          <a:p>
            <a:r>
              <a:rPr lang="en-US" dirty="0"/>
              <a:t>The 310 Law applies to streams that are both a natural waterway and have continuous natural flows, including side channels and historic channels</a:t>
            </a:r>
          </a:p>
          <a:p>
            <a:r>
              <a:rPr lang="en-US" dirty="0"/>
              <a:t>The CD may use a variety of resources to help determine if it the law applies to a particular stream</a:t>
            </a:r>
          </a:p>
          <a:p>
            <a:r>
              <a:rPr lang="en-US" dirty="0"/>
              <a:t>There is no set distance from the stream. Rather, the 310 Law applies to any area which when physically altered has the potential to impact the stream. </a:t>
            </a:r>
          </a:p>
        </p:txBody>
      </p:sp>
    </p:spTree>
    <p:extLst>
      <p:ext uri="{BB962C8B-B14F-4D97-AF65-F5344CB8AC3E}">
        <p14:creationId xmlns:p14="http://schemas.microsoft.com/office/powerpoint/2010/main" val="359819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BF5EAA-D092-72D1-A22B-8D4131EBF2AC}"/>
              </a:ext>
            </a:extLst>
          </p:cNvPr>
          <p:cNvSpPr>
            <a:spLocks noGrp="1"/>
          </p:cNvSpPr>
          <p:nvPr>
            <p:ph type="title" idx="4294967295"/>
          </p:nvPr>
        </p:nvSpPr>
        <p:spPr>
          <a:xfrm>
            <a:off x="1295402" y="-1303867"/>
            <a:ext cx="9601196" cy="1303867"/>
          </a:xfrm>
        </p:spPr>
        <p:txBody>
          <a:bodyPr vert="horz" lIns="91440" tIns="45720" rIns="91440" bIns="45720" rtlCol="0" anchor="b">
            <a:normAutofit/>
          </a:bodyPr>
          <a:lstStyle/>
          <a:p>
            <a:r>
              <a:rPr lang="en-US" dirty="0"/>
              <a:t>Contact information</a:t>
            </a:r>
          </a:p>
        </p:txBody>
      </p:sp>
      <p:pic>
        <p:nvPicPr>
          <p:cNvPr id="4" name="Picture 3" descr="Logo, D.N.R.C.">
            <a:extLst>
              <a:ext uri="{FF2B5EF4-FFF2-40B4-BE49-F238E27FC236}">
                <a16:creationId xmlns:a16="http://schemas.microsoft.com/office/drawing/2014/main" id="{E83537C0-ADB4-188D-DCCE-156286A88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14" y="2306998"/>
            <a:ext cx="2339589" cy="2244003"/>
          </a:xfrm>
          <a:prstGeom prst="rect">
            <a:avLst/>
          </a:prstGeom>
        </p:spPr>
      </p:pic>
      <p:graphicFrame>
        <p:nvGraphicFramePr>
          <p:cNvPr id="2" name="Table 1">
            <a:extLst>
              <a:ext uri="{FF2B5EF4-FFF2-40B4-BE49-F238E27FC236}">
                <a16:creationId xmlns:a16="http://schemas.microsoft.com/office/drawing/2014/main" id="{34C45891-7044-25EF-E5E2-D3B63D121E3B}"/>
              </a:ext>
            </a:extLst>
          </p:cNvPr>
          <p:cNvGraphicFramePr>
            <a:graphicFrameLocks noGrp="1"/>
          </p:cNvGraphicFramePr>
          <p:nvPr>
            <p:extLst>
              <p:ext uri="{D42A27DB-BD31-4B8C-83A1-F6EECF244321}">
                <p14:modId xmlns:p14="http://schemas.microsoft.com/office/powerpoint/2010/main" val="3982432154"/>
              </p:ext>
            </p:extLst>
          </p:nvPr>
        </p:nvGraphicFramePr>
        <p:xfrm>
          <a:off x="3190009" y="2011680"/>
          <a:ext cx="8257309" cy="2834640"/>
        </p:xfrm>
        <a:graphic>
          <a:graphicData uri="http://schemas.openxmlformats.org/drawingml/2006/table">
            <a:tbl>
              <a:tblPr firstRow="1" firstCol="1" bandRow="1"/>
              <a:tblGrid>
                <a:gridCol w="2119746">
                  <a:extLst>
                    <a:ext uri="{9D8B030D-6E8A-4147-A177-3AD203B41FA5}">
                      <a16:colId xmlns:a16="http://schemas.microsoft.com/office/drawing/2014/main" val="3818184944"/>
                    </a:ext>
                  </a:extLst>
                </a:gridCol>
                <a:gridCol w="6137563">
                  <a:extLst>
                    <a:ext uri="{9D8B030D-6E8A-4147-A177-3AD203B41FA5}">
                      <a16:colId xmlns:a16="http://schemas.microsoft.com/office/drawing/2014/main" val="186056899"/>
                    </a:ext>
                  </a:extLst>
                </a:gridCol>
              </a:tblGrid>
              <a:tr h="770890">
                <a:tc>
                  <a:txBody>
                    <a:bodyPr/>
                    <a:lstStyle/>
                    <a:p>
                      <a:pPr marL="0" marR="0" algn="ctr">
                        <a:spcBef>
                          <a:spcPts val="0"/>
                        </a:spcBef>
                        <a:spcAft>
                          <a:spcPts val="0"/>
                        </a:spcAft>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40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Hailey Graf</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0" dirty="0">
                          <a:effectLst/>
                          <a:latin typeface="Calibri" panose="020F0502020204030204" pitchFamily="34" charset="0"/>
                          <a:ea typeface="Times New Roman" panose="02020603050405020304" pitchFamily="18" charset="0"/>
                          <a:cs typeface="Times New Roman" panose="02020603050405020304" pitchFamily="18" charset="0"/>
                        </a:rPr>
                        <a:t>Stream Permitting Coordinator</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0" dirty="0">
                          <a:effectLst/>
                          <a:latin typeface="Calibri" panose="020F0502020204030204" pitchFamily="34" charset="0"/>
                          <a:ea typeface="Times New Roman" panose="02020603050405020304" pitchFamily="18" charset="0"/>
                          <a:cs typeface="Times New Roman" panose="02020603050405020304" pitchFamily="18" charset="0"/>
                        </a:rPr>
                        <a:t>Conservation Districts Bureau</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3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Phone : </a:t>
                      </a:r>
                      <a:r>
                        <a:rPr lang="en-US" sz="3200" kern="0" dirty="0">
                          <a:effectLst/>
                          <a:latin typeface="Calibri" panose="020F0502020204030204" pitchFamily="34" charset="0"/>
                          <a:ea typeface="Times New Roman" panose="02020603050405020304" pitchFamily="18" charset="0"/>
                          <a:cs typeface="Times New Roman" panose="02020603050405020304" pitchFamily="18" charset="0"/>
                        </a:rPr>
                        <a:t>(406) 437-4435</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3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Email</a:t>
                      </a:r>
                      <a:r>
                        <a:rPr lang="fr-FR" sz="3200"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hailey.graf@mt.gov</a:t>
                      </a:r>
                      <a:endParaRPr lang="en-US" sz="4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86580721"/>
                  </a:ext>
                </a:extLst>
              </a:tr>
            </a:tbl>
          </a:graphicData>
        </a:graphic>
      </p:graphicFrame>
    </p:spTree>
    <p:extLst>
      <p:ext uri="{BB962C8B-B14F-4D97-AF65-F5344CB8AC3E}">
        <p14:creationId xmlns:p14="http://schemas.microsoft.com/office/powerpoint/2010/main" val="391782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E303-B959-C3C5-6F31-5701EF1F9E65}"/>
              </a:ext>
            </a:extLst>
          </p:cNvPr>
          <p:cNvSpPr>
            <a:spLocks noGrp="1"/>
          </p:cNvSpPr>
          <p:nvPr>
            <p:ph type="title"/>
          </p:nvPr>
        </p:nvSpPr>
        <p:spPr/>
        <p:txBody>
          <a:bodyPr/>
          <a:lstStyle/>
          <a:p>
            <a:r>
              <a:rPr lang="en-US" dirty="0"/>
              <a:t>What we’ll cover</a:t>
            </a:r>
          </a:p>
        </p:txBody>
      </p:sp>
      <p:sp>
        <p:nvSpPr>
          <p:cNvPr id="3" name="Content Placeholder 2">
            <a:extLst>
              <a:ext uri="{FF2B5EF4-FFF2-40B4-BE49-F238E27FC236}">
                <a16:creationId xmlns:a16="http://schemas.microsoft.com/office/drawing/2014/main" id="{C10664AE-9E5C-1352-FF30-8F37F12E586F}"/>
              </a:ext>
            </a:extLst>
          </p:cNvPr>
          <p:cNvSpPr>
            <a:spLocks noGrp="1"/>
          </p:cNvSpPr>
          <p:nvPr>
            <p:ph idx="1"/>
          </p:nvPr>
        </p:nvSpPr>
        <p:spPr/>
        <p:txBody>
          <a:bodyPr/>
          <a:lstStyle/>
          <a:p>
            <a:r>
              <a:rPr lang="en-US" dirty="0"/>
              <a:t>Land ownership &amp; applicant type</a:t>
            </a:r>
          </a:p>
          <a:p>
            <a:r>
              <a:rPr lang="en-US" dirty="0"/>
              <a:t>Review of what a “project” is</a:t>
            </a:r>
          </a:p>
          <a:p>
            <a:r>
              <a:rPr lang="en-US" dirty="0"/>
              <a:t>Is it a perennial stream?</a:t>
            </a:r>
          </a:p>
          <a:p>
            <a:r>
              <a:rPr lang="en-US" dirty="0"/>
              <a:t>How far from the stream? </a:t>
            </a:r>
          </a:p>
          <a:p>
            <a:endParaRPr lang="en-US" dirty="0"/>
          </a:p>
          <a:p>
            <a:endParaRPr lang="en-US" dirty="0"/>
          </a:p>
        </p:txBody>
      </p:sp>
    </p:spTree>
    <p:extLst>
      <p:ext uri="{BB962C8B-B14F-4D97-AF65-F5344CB8AC3E}">
        <p14:creationId xmlns:p14="http://schemas.microsoft.com/office/powerpoint/2010/main" val="424772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AA54-FCEE-8021-7381-D31C7E77958A}"/>
              </a:ext>
            </a:extLst>
          </p:cNvPr>
          <p:cNvSpPr>
            <a:spLocks noGrp="1"/>
          </p:cNvSpPr>
          <p:nvPr>
            <p:ph type="title"/>
          </p:nvPr>
        </p:nvSpPr>
        <p:spPr/>
        <p:txBody>
          <a:bodyPr/>
          <a:lstStyle/>
          <a:p>
            <a:r>
              <a:rPr lang="en-US" dirty="0"/>
              <a:t>What is a Project? </a:t>
            </a:r>
          </a:p>
        </p:txBody>
      </p:sp>
      <p:sp>
        <p:nvSpPr>
          <p:cNvPr id="3" name="Content Placeholder 2">
            <a:extLst>
              <a:ext uri="{FF2B5EF4-FFF2-40B4-BE49-F238E27FC236}">
                <a16:creationId xmlns:a16="http://schemas.microsoft.com/office/drawing/2014/main" id="{5EE7CA8F-A43C-B62F-1BE9-8A47995F41D8}"/>
              </a:ext>
            </a:extLst>
          </p:cNvPr>
          <p:cNvSpPr>
            <a:spLocks noGrp="1"/>
          </p:cNvSpPr>
          <p:nvPr>
            <p:ph idx="1"/>
          </p:nvPr>
        </p:nvSpPr>
        <p:spPr/>
        <p:txBody>
          <a:bodyPr/>
          <a:lstStyle/>
          <a:p>
            <a:r>
              <a:rPr lang="en-US" dirty="0"/>
              <a:t>"Project" means a physical alteration or modification that results in a change in the state of a natural, perennial-flowing stream or river, its bed, or its immediate banks.</a:t>
            </a:r>
          </a:p>
          <a:p>
            <a:r>
              <a:rPr lang="en-US" sz="2400" kern="1200" dirty="0">
                <a:solidFill>
                  <a:schemeClr val="tx1"/>
                </a:solidFill>
                <a:latin typeface="+mn-lt"/>
                <a:ea typeface="+mn-ea"/>
                <a:cs typeface="+mn-cs"/>
              </a:rPr>
              <a:t>"Immediate banks" means the area above the mean high water mark and directly adjacent to the stream, which when physically altered or modified has the potential to affect the state of a stream.</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851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72F5-648D-7302-80A9-ABC10C16D92A}"/>
              </a:ext>
            </a:extLst>
          </p:cNvPr>
          <p:cNvSpPr>
            <a:spLocks noGrp="1"/>
          </p:cNvSpPr>
          <p:nvPr>
            <p:ph type="title"/>
          </p:nvPr>
        </p:nvSpPr>
        <p:spPr/>
        <p:txBody>
          <a:bodyPr/>
          <a:lstStyle/>
          <a:p>
            <a:r>
              <a:rPr lang="en-US" dirty="0"/>
              <a:t>Landownership &amp; Applicant</a:t>
            </a:r>
          </a:p>
        </p:txBody>
      </p:sp>
      <p:sp>
        <p:nvSpPr>
          <p:cNvPr id="3" name="Content Placeholder 2">
            <a:extLst>
              <a:ext uri="{FF2B5EF4-FFF2-40B4-BE49-F238E27FC236}">
                <a16:creationId xmlns:a16="http://schemas.microsoft.com/office/drawing/2014/main" id="{C1459176-030B-0B0B-22A8-8452CED37F58}"/>
              </a:ext>
            </a:extLst>
          </p:cNvPr>
          <p:cNvSpPr>
            <a:spLocks noGrp="1"/>
          </p:cNvSpPr>
          <p:nvPr>
            <p:ph idx="1"/>
          </p:nvPr>
        </p:nvSpPr>
        <p:spPr/>
        <p:txBody>
          <a:bodyPr>
            <a:normAutofit lnSpcReduction="10000"/>
          </a:bodyPr>
          <a:lstStyle/>
          <a:p>
            <a:r>
              <a:rPr lang="en-US" dirty="0">
                <a:hlinkClick r:id="rId3"/>
              </a:rPr>
              <a:t>MCA 75-7-103 </a:t>
            </a:r>
            <a:endParaRPr lang="en-US" dirty="0"/>
          </a:p>
          <a:p>
            <a:pPr lvl="1"/>
            <a:r>
              <a:rPr lang="en-US" dirty="0"/>
              <a:t>“Applicant” means any person presenting notice of a project to the supervisors. </a:t>
            </a:r>
          </a:p>
          <a:p>
            <a:pPr lvl="1"/>
            <a:r>
              <a:rPr lang="en-US" dirty="0"/>
              <a:t>“Person” means any individual, corporation, firm, partnership, association, or other legal entity not covered under </a:t>
            </a:r>
            <a:r>
              <a:rPr lang="en-US" dirty="0">
                <a:hlinkClick r:id="rId4"/>
              </a:rPr>
              <a:t>87-5-502</a:t>
            </a:r>
            <a:r>
              <a:rPr lang="en-US" dirty="0"/>
              <a:t>.</a:t>
            </a:r>
          </a:p>
          <a:p>
            <a:r>
              <a:rPr lang="en-US" dirty="0"/>
              <a:t>124 Permits are for: “An agency of state government, county, municipality, or other subdivision of the state of Montana”</a:t>
            </a:r>
          </a:p>
          <a:p>
            <a:r>
              <a:rPr lang="en-US" dirty="0"/>
              <a:t>310 Permits are for any private entity conducting a project on a perennial flowing stream </a:t>
            </a:r>
            <a:r>
              <a:rPr lang="en-US" u="sng" dirty="0"/>
              <a:t>within the boundary of a conservation district</a:t>
            </a:r>
          </a:p>
        </p:txBody>
      </p:sp>
    </p:spTree>
    <p:extLst>
      <p:ext uri="{BB962C8B-B14F-4D97-AF65-F5344CB8AC3E}">
        <p14:creationId xmlns:p14="http://schemas.microsoft.com/office/powerpoint/2010/main" val="339869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ACF8-9E3B-C928-E8A8-C4B2AA59124E}"/>
              </a:ext>
            </a:extLst>
          </p:cNvPr>
          <p:cNvSpPr>
            <a:spLocks noGrp="1"/>
          </p:cNvSpPr>
          <p:nvPr>
            <p:ph type="title"/>
          </p:nvPr>
        </p:nvSpPr>
        <p:spPr/>
        <p:txBody>
          <a:bodyPr>
            <a:normAutofit/>
          </a:bodyPr>
          <a:lstStyle/>
          <a:p>
            <a:r>
              <a:rPr lang="en-US" dirty="0"/>
              <a:t>Is the Stream Covered by the 310 Law?</a:t>
            </a:r>
            <a:br>
              <a:rPr lang="en-US" dirty="0"/>
            </a:br>
            <a:r>
              <a:rPr lang="en-US" sz="2400" dirty="0"/>
              <a:t>Look to the Adopted Rules</a:t>
            </a:r>
            <a:endParaRPr lang="en-US" dirty="0"/>
          </a:p>
        </p:txBody>
      </p:sp>
      <p:sp>
        <p:nvSpPr>
          <p:cNvPr id="9" name="TextBox 8">
            <a:extLst>
              <a:ext uri="{FF2B5EF4-FFF2-40B4-BE49-F238E27FC236}">
                <a16:creationId xmlns:a16="http://schemas.microsoft.com/office/drawing/2014/main" id="{5C95B7D5-6E9B-B681-FDF1-FA1A6C9AA25C}"/>
              </a:ext>
            </a:extLst>
          </p:cNvPr>
          <p:cNvSpPr txBox="1"/>
          <p:nvPr/>
        </p:nvSpPr>
        <p:spPr>
          <a:xfrm>
            <a:off x="609600" y="2333685"/>
            <a:ext cx="10972800" cy="4154984"/>
          </a:xfrm>
          <a:prstGeom prst="rect">
            <a:avLst/>
          </a:prstGeom>
          <a:noFill/>
        </p:spPr>
        <p:txBody>
          <a:bodyPr wrap="square">
            <a:spAutoFit/>
          </a:bodyPr>
          <a:lstStyle/>
          <a:p>
            <a:pPr marR="0" lvl="0">
              <a:spcBef>
                <a:spcPts val="0"/>
              </a:spcBef>
              <a:spcAft>
                <a:spcPts val="0"/>
              </a:spcAft>
              <a:tabLst>
                <a:tab pos="320040" algn="l"/>
                <a:tab pos="1408430" algn="l"/>
              </a:tabLst>
            </a:pPr>
            <a:r>
              <a:rPr lang="en-US" sz="2200" spc="-25" dirty="0">
                <a:solidFill>
                  <a:srgbClr val="000000"/>
                </a:solidFill>
                <a:effectLst/>
                <a:latin typeface="Times New Roman" panose="02020603050405020304" pitchFamily="18" charset="0"/>
                <a:ea typeface="Times New Roman" panose="02020603050405020304" pitchFamily="18" charset="0"/>
              </a:rPr>
              <a:t>In order for a stream to be covered under the Act, it must:</a:t>
            </a:r>
            <a:endParaRPr lang="en-US" sz="2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731520" algn="l"/>
                <a:tab pos="1408430" algn="l"/>
              </a:tabLst>
            </a:pPr>
            <a:r>
              <a:rPr lang="en-US" sz="2200" spc="-25" dirty="0">
                <a:solidFill>
                  <a:srgbClr val="000000"/>
                </a:solidFill>
                <a:effectLst/>
                <a:latin typeface="Times New Roman" panose="02020603050405020304" pitchFamily="18" charset="0"/>
                <a:ea typeface="Times New Roman" panose="02020603050405020304" pitchFamily="18" charset="0"/>
              </a:rPr>
              <a:t>be a natural waterway.</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Natural rivers or streams that have been rechanneled for road construction, flood control, irrigation, or other public works are considered natural waterways.</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Natural rivers or streams that are used as part of an irrigation deliver system as allowed under 85-2-411, MCA, are considered a natural waterway, but only if those natural streams had perennial flow prior to diverting water through them.</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Artificial or man-made waterways that have been constructed for the purposes of conveying water for any purpose are not considered a natural waterway.</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Flood channels, high water channels, and side channels of natural, perennial-flowing streams are considered part of a stream if water naturally enters the channels during high water or normal flow.</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5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80ACE6-67AA-CC49-593E-A58D626B8360}"/>
              </a:ext>
            </a:extLst>
          </p:cNvPr>
          <p:cNvSpPr>
            <a:spLocks noGrp="1"/>
          </p:cNvSpPr>
          <p:nvPr>
            <p:ph type="title"/>
          </p:nvPr>
        </p:nvSpPr>
        <p:spPr>
          <a:xfrm>
            <a:off x="1295400" y="982663"/>
            <a:ext cx="9601200" cy="1303337"/>
          </a:xfrm>
        </p:spPr>
        <p:txBody>
          <a:bodyPr>
            <a:normAutofit/>
          </a:bodyPr>
          <a:lstStyle/>
          <a:p>
            <a:r>
              <a:rPr lang="en-US" dirty="0"/>
              <a:t>Is the Stream Covered by the 310 Law?</a:t>
            </a:r>
            <a:br>
              <a:rPr lang="en-US" dirty="0"/>
            </a:br>
            <a:r>
              <a:rPr lang="en-US" sz="2400" dirty="0"/>
              <a:t>Look to the Adopted Rules Cont. </a:t>
            </a:r>
            <a:endParaRPr lang="en-US" dirty="0"/>
          </a:p>
        </p:txBody>
      </p:sp>
      <p:sp>
        <p:nvSpPr>
          <p:cNvPr id="11" name="TextBox 10">
            <a:extLst>
              <a:ext uri="{FF2B5EF4-FFF2-40B4-BE49-F238E27FC236}">
                <a16:creationId xmlns:a16="http://schemas.microsoft.com/office/drawing/2014/main" id="{495D0EF7-2F15-527E-9F47-E64A715F2C85}"/>
              </a:ext>
            </a:extLst>
          </p:cNvPr>
          <p:cNvSpPr txBox="1"/>
          <p:nvPr/>
        </p:nvSpPr>
        <p:spPr>
          <a:xfrm>
            <a:off x="319313" y="2700608"/>
            <a:ext cx="11205029" cy="3139321"/>
          </a:xfrm>
          <a:prstGeom prst="rect">
            <a:avLst/>
          </a:prstGeom>
          <a:noFill/>
        </p:spPr>
        <p:txBody>
          <a:bodyPr wrap="square">
            <a:spAutoFit/>
          </a:bodyPr>
          <a:lstStyle/>
          <a:p>
            <a:pPr marL="742950" marR="0" lvl="1" indent="-285750">
              <a:spcBef>
                <a:spcPts val="0"/>
              </a:spcBef>
              <a:spcAft>
                <a:spcPts val="0"/>
              </a:spcAft>
              <a:buFont typeface="+mj-lt"/>
              <a:buAutoNum type="alphaLcParenBoth"/>
              <a:tabLst>
                <a:tab pos="7315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contain continuous natural flows.</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Water diverted into a natural channel for the withdrawal or diversion downstream shall not be considered part of the natural flow of a stream;</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Water feeding a natural channel from any ground water source, tributary, springs, or other natural source, shall be considered part of the natural flow. </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Water stored in a reservoir that maintains or raises the flow of a stream shall be considered natural flow.</a:t>
            </a:r>
            <a:endParaRPr lang="en-US" sz="2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romanLcParenBoth"/>
              <a:tabLst>
                <a:tab pos="960120" algn="l"/>
                <a:tab pos="1408430" algn="l"/>
              </a:tabLst>
            </a:pPr>
            <a:r>
              <a:rPr lang="en-US" sz="2200" spc="-45" dirty="0">
                <a:solidFill>
                  <a:srgbClr val="000000"/>
                </a:solidFill>
                <a:effectLst/>
                <a:latin typeface="Times New Roman" panose="02020603050405020304" pitchFamily="18" charset="0"/>
                <a:ea typeface="Times New Roman" panose="02020603050405020304" pitchFamily="18" charset="0"/>
              </a:rPr>
              <a:t>Streams that dry up because of diversion, impoundments, appropriation, or extreme drought shall be considered to have continuous natural flows.</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4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A0D81-24C9-BDB8-37D4-97640940B9CD}"/>
              </a:ext>
            </a:extLst>
          </p:cNvPr>
          <p:cNvSpPr>
            <a:spLocks noGrp="1"/>
          </p:cNvSpPr>
          <p:nvPr>
            <p:ph type="title"/>
          </p:nvPr>
        </p:nvSpPr>
        <p:spPr/>
        <p:txBody>
          <a:bodyPr/>
          <a:lstStyle/>
          <a:p>
            <a:r>
              <a:rPr lang="en-US" dirty="0"/>
              <a:t>Resources to Use</a:t>
            </a:r>
          </a:p>
        </p:txBody>
      </p:sp>
      <p:sp>
        <p:nvSpPr>
          <p:cNvPr id="3" name="Content Placeholder 2">
            <a:extLst>
              <a:ext uri="{FF2B5EF4-FFF2-40B4-BE49-F238E27FC236}">
                <a16:creationId xmlns:a16="http://schemas.microsoft.com/office/drawing/2014/main" id="{B5113B38-3D09-A17D-1116-079612E3BB9F}"/>
              </a:ext>
            </a:extLst>
          </p:cNvPr>
          <p:cNvSpPr>
            <a:spLocks noGrp="1"/>
          </p:cNvSpPr>
          <p:nvPr>
            <p:ph sz="half" idx="1"/>
          </p:nvPr>
        </p:nvSpPr>
        <p:spPr/>
        <p:txBody>
          <a:bodyPr>
            <a:normAutofit/>
          </a:bodyPr>
          <a:lstStyle/>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USGS maps;</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Water Resource Surveys;</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Water rights records;</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Landowner and resident interviews;</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Hydrology reports;</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CC2BCE54-907C-88F9-C4BB-28CE116615DE}"/>
              </a:ext>
            </a:extLst>
          </p:cNvPr>
          <p:cNvSpPr>
            <a:spLocks noGrp="1"/>
          </p:cNvSpPr>
          <p:nvPr>
            <p:ph sz="half" idx="2"/>
          </p:nvPr>
        </p:nvSpPr>
        <p:spPr/>
        <p:txBody>
          <a:bodyPr>
            <a:normAutofit/>
          </a:bodyPr>
          <a:lstStyle/>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On-site evaluations to gather information on geomorphology, vegetation, insects; past human activity;</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Historical information;</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Aerial photos;</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Stream flow data; or</a:t>
            </a:r>
            <a:endParaRPr lang="en-US" sz="24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arenBoth"/>
              <a:tabLst>
                <a:tab pos="457200" algn="l"/>
                <a:tab pos="1408430" algn="l"/>
              </a:tabLst>
            </a:pPr>
            <a:r>
              <a:rPr lang="en-US" sz="2400" spc="-45" dirty="0">
                <a:solidFill>
                  <a:srgbClr val="000000"/>
                </a:solidFill>
                <a:effectLst/>
                <a:latin typeface="Times New Roman" panose="02020603050405020304" pitchFamily="18" charset="0"/>
                <a:ea typeface="Times New Roman" panose="02020603050405020304" pitchFamily="18" charset="0"/>
              </a:rPr>
              <a:t>Any other relevant information.</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8AA462B-CCAB-6016-A6AC-040DE91ADAD7}"/>
              </a:ext>
            </a:extLst>
          </p:cNvPr>
          <p:cNvSpPr txBox="1"/>
          <p:nvPr/>
        </p:nvSpPr>
        <p:spPr>
          <a:xfrm>
            <a:off x="1663050" y="5344456"/>
            <a:ext cx="4512200" cy="400110"/>
          </a:xfrm>
          <a:prstGeom prst="rect">
            <a:avLst/>
          </a:prstGeom>
          <a:noFill/>
        </p:spPr>
        <p:txBody>
          <a:bodyPr wrap="square" rtlCol="0">
            <a:spAutoFit/>
          </a:bodyPr>
          <a:lstStyle/>
          <a:p>
            <a:r>
              <a:rPr lang="en-US" sz="2000" b="1" dirty="0"/>
              <a:t>Opportunity for Technical Review!!!</a:t>
            </a:r>
          </a:p>
        </p:txBody>
      </p:sp>
    </p:spTree>
    <p:extLst>
      <p:ext uri="{BB962C8B-B14F-4D97-AF65-F5344CB8AC3E}">
        <p14:creationId xmlns:p14="http://schemas.microsoft.com/office/powerpoint/2010/main" val="29743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5A017-7053-89D2-B48F-3149108AD3B3}"/>
              </a:ext>
            </a:extLst>
          </p:cNvPr>
          <p:cNvSpPr>
            <a:spLocks noGrp="1"/>
          </p:cNvSpPr>
          <p:nvPr>
            <p:ph type="title"/>
          </p:nvPr>
        </p:nvSpPr>
        <p:spPr/>
        <p:txBody>
          <a:bodyPr/>
          <a:lstStyle/>
          <a:p>
            <a:r>
              <a:rPr lang="en-US" dirty="0"/>
              <a:t>Example 1</a:t>
            </a:r>
          </a:p>
        </p:txBody>
      </p:sp>
      <p:sp>
        <p:nvSpPr>
          <p:cNvPr id="7" name="Text Placeholder 6">
            <a:extLst>
              <a:ext uri="{FF2B5EF4-FFF2-40B4-BE49-F238E27FC236}">
                <a16:creationId xmlns:a16="http://schemas.microsoft.com/office/drawing/2014/main" id="{5179C81D-80CD-DDE5-6A4F-B2B96B3DBDF4}"/>
              </a:ext>
            </a:extLst>
          </p:cNvPr>
          <p:cNvSpPr>
            <a:spLocks noGrp="1"/>
          </p:cNvSpPr>
          <p:nvPr>
            <p:ph type="body" idx="1"/>
          </p:nvPr>
        </p:nvSpPr>
        <p:spPr/>
        <p:txBody>
          <a:bodyPr/>
          <a:lstStyle/>
          <a:p>
            <a:r>
              <a:rPr lang="en-US" dirty="0"/>
              <a:t>Culvert replacement at Whitefish Mountain Resort on Forest Service lands. </a:t>
            </a:r>
          </a:p>
        </p:txBody>
      </p:sp>
    </p:spTree>
    <p:extLst>
      <p:ext uri="{BB962C8B-B14F-4D97-AF65-F5344CB8AC3E}">
        <p14:creationId xmlns:p14="http://schemas.microsoft.com/office/powerpoint/2010/main" val="3108672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650DCDE146A478B1BC5949F602B2E" ma:contentTypeVersion="19" ma:contentTypeDescription="Create a new document." ma:contentTypeScope="" ma:versionID="254a7ce9ee52b8122fcbbec7f8048e6e">
  <xsd:schema xmlns:xsd="http://www.w3.org/2001/XMLSchema" xmlns:xs="http://www.w3.org/2001/XMLSchema" xmlns:p="http://schemas.microsoft.com/office/2006/metadata/properties" xmlns:ns1="http://schemas.microsoft.com/sharepoint/v3" xmlns:ns2="04d381b5-4d15-45b6-9cd7-38992b2a11be" xmlns:ns3="31fd62e0-9399-4265-b5fb-40ac838bc50e" targetNamespace="http://schemas.microsoft.com/office/2006/metadata/properties" ma:root="true" ma:fieldsID="75e5f5019e936e7005c1760beeb6eec3" ns1:_="" ns2:_="" ns3:_="">
    <xsd:import namespace="http://schemas.microsoft.com/sharepoint/v3"/>
    <xsd:import namespace="04d381b5-4d15-45b6-9cd7-38992b2a11be"/>
    <xsd:import namespace="31fd62e0-9399-4265-b5fb-40ac838bc5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381b5-4d15-45b6-9cd7-38992b2a1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5ed7e3c-a509-4d5c-98b3-887d36f9efb2"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fd62e0-9399-4265-b5fb-40ac838bc50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e1d71e3-2579-45d9-8185-5ac32a519a4c}" ma:internalName="TaxCatchAll" ma:showField="CatchAllData" ma:web="31fd62e0-9399-4265-b5fb-40ac838bc50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1fd62e0-9399-4265-b5fb-40ac838bc50e" xsi:nil="true"/>
    <_ip_UnifiedCompliancePolicyProperties xmlns="http://schemas.microsoft.com/sharepoint/v3" xsi:nil="true"/>
    <lcf76f155ced4ddcb4097134ff3c332f xmlns="04d381b5-4d15-45b6-9cd7-38992b2a11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D0F755-1DEB-4479-AA75-57F0F341BF4D}"/>
</file>

<file path=customXml/itemProps2.xml><?xml version="1.0" encoding="utf-8"?>
<ds:datastoreItem xmlns:ds="http://schemas.openxmlformats.org/officeDocument/2006/customXml" ds:itemID="{A653EB0E-F988-4902-B7C5-122964F03A1E}">
  <ds:schemaRefs>
    <ds:schemaRef ds:uri="http://schemas.microsoft.com/sharepoint/v3/contenttype/forms"/>
  </ds:schemaRefs>
</ds:datastoreItem>
</file>

<file path=customXml/itemProps3.xml><?xml version="1.0" encoding="utf-8"?>
<ds:datastoreItem xmlns:ds="http://schemas.openxmlformats.org/officeDocument/2006/customXml" ds:itemID="{FA915A94-44D7-4FB0-9C03-902BC73C3742}">
  <ds:schemaRefs>
    <ds:schemaRef ds:uri="http://purl.org/dc/elements/1.1/"/>
    <ds:schemaRef ds:uri="http://www.w3.org/XML/1998/namespace"/>
    <ds:schemaRef ds:uri="http://schemas.microsoft.com/office/infopath/2007/PartnerControls"/>
    <ds:schemaRef ds:uri="31fd62e0-9399-4265-b5fb-40ac838bc50e"/>
    <ds:schemaRef ds:uri="http://schemas.microsoft.com/office/2006/documentManagement/types"/>
    <ds:schemaRef ds:uri="http://schemas.openxmlformats.org/package/2006/metadata/core-properties"/>
    <ds:schemaRef ds:uri="http://schemas.microsoft.com/sharepoint/v3"/>
    <ds:schemaRef ds:uri="04d381b5-4d15-45b6-9cd7-38992b2a11b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Organic</Template>
  <TotalTime>156</TotalTime>
  <Words>1080</Words>
  <Application>Microsoft Office PowerPoint</Application>
  <PresentationFormat>Widescreen</PresentationFormat>
  <Paragraphs>80</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310 Mini Trainings</vt:lpstr>
      <vt:lpstr>Contact information</vt:lpstr>
      <vt:lpstr>What we’ll cover</vt:lpstr>
      <vt:lpstr>What is a Project? </vt:lpstr>
      <vt:lpstr>Landownership &amp; Applicant</vt:lpstr>
      <vt:lpstr>Is the Stream Covered by the 310 Law? Look to the Adopted Rules</vt:lpstr>
      <vt:lpstr>Is the Stream Covered by the 310 Law? Look to the Adopted Rules Cont. </vt:lpstr>
      <vt:lpstr>Resources to Use</vt:lpstr>
      <vt:lpstr>Example 1</vt:lpstr>
      <vt:lpstr>Example 2</vt:lpstr>
      <vt:lpstr>Example 3</vt:lpstr>
      <vt:lpstr>Example 4</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310 Mini Trainings</dc:title>
  <dc:creator>Graf, Hailey</dc:creator>
  <cp:lastModifiedBy>Hallsten, Nicole</cp:lastModifiedBy>
  <cp:revision>2</cp:revision>
  <dcterms:created xsi:type="dcterms:W3CDTF">2023-04-10T14:59:09Z</dcterms:created>
  <dcterms:modified xsi:type="dcterms:W3CDTF">2026-02-19T20:16:19Z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0x0101007A3650DCDE146A478B1BC5949F602B2E</vt:lpwstr>
  </property>
  <property fmtid="{D5CDD505-2E9C-101B-9397-08002B2CF9AE}" pid="3" name="MediaServiceImageTags">
    <vt:lpwstr/>
  </property>
</Properties>
</file>