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4" r:id="rId4"/>
  </p:sldMasterIdLst>
  <p:notesMasterIdLst>
    <p:notesMasterId r:id="rId17"/>
  </p:notesMasterIdLst>
  <p:sldIdLst>
    <p:sldId id="256" r:id="rId5"/>
    <p:sldId id="258" r:id="rId6"/>
    <p:sldId id="257" r:id="rId7"/>
    <p:sldId id="259" r:id="rId8"/>
    <p:sldId id="264" r:id="rId9"/>
    <p:sldId id="269" r:id="rId10"/>
    <p:sldId id="262" r:id="rId11"/>
    <p:sldId id="266" r:id="rId12"/>
    <p:sldId id="265" r:id="rId13"/>
    <p:sldId id="267" r:id="rId14"/>
    <p:sldId id="268" r:id="rId15"/>
    <p:sldId id="263"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17140C-E7C8-45D3-89E4-BA170E722999}" v="2" dt="2026-02-19T20:51:58.0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1525" autoAdjust="0"/>
  </p:normalViewPr>
  <p:slideViewPr>
    <p:cSldViewPr snapToGrid="0">
      <p:cViewPr varScale="1">
        <p:scale>
          <a:sx n="69" d="100"/>
          <a:sy n="69" d="100"/>
        </p:scale>
        <p:origin x="33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llsten, Nicole" userId="d8feebc1-d55d-4927-a232-2f9b351d9378" providerId="ADAL" clId="{9D70ED90-D38B-4C1F-B2B3-3E5A8ECA0D5F}"/>
    <pc:docChg chg="custSel modSld">
      <pc:chgData name="Hallsten, Nicole" userId="d8feebc1-d55d-4927-a232-2f9b351d9378" providerId="ADAL" clId="{9D70ED90-D38B-4C1F-B2B3-3E5A8ECA0D5F}" dt="2026-02-19T20:56:16.616" v="70" actId="13244"/>
      <pc:docMkLst>
        <pc:docMk/>
      </pc:docMkLst>
      <pc:sldChg chg="modSp">
        <pc:chgData name="Hallsten, Nicole" userId="d8feebc1-d55d-4927-a232-2f9b351d9378" providerId="ADAL" clId="{9D70ED90-D38B-4C1F-B2B3-3E5A8ECA0D5F}" dt="2026-02-19T20:51:58.029" v="5" actId="962"/>
        <pc:sldMkLst>
          <pc:docMk/>
          <pc:sldMk cId="4262602992" sldId="257"/>
        </pc:sldMkLst>
        <pc:graphicFrameChg chg="mod">
          <ac:chgData name="Hallsten, Nicole" userId="d8feebc1-d55d-4927-a232-2f9b351d9378" providerId="ADAL" clId="{9D70ED90-D38B-4C1F-B2B3-3E5A8ECA0D5F}" dt="2026-02-19T20:51:58.029" v="5" actId="962"/>
          <ac:graphicFrameMkLst>
            <pc:docMk/>
            <pc:sldMk cId="4262602992" sldId="257"/>
            <ac:graphicFrameMk id="5" creationId="{834EA9E6-4E40-C53B-0221-D2F58F5AFE3F}"/>
          </ac:graphicFrameMkLst>
        </pc:graphicFrameChg>
      </pc:sldChg>
      <pc:sldChg chg="addSp delSp modSp mod">
        <pc:chgData name="Hallsten, Nicole" userId="d8feebc1-d55d-4927-a232-2f9b351d9378" providerId="ADAL" clId="{9D70ED90-D38B-4C1F-B2B3-3E5A8ECA0D5F}" dt="2026-02-19T20:53:53.888" v="57"/>
        <pc:sldMkLst>
          <pc:docMk/>
          <pc:sldMk cId="302881996" sldId="258"/>
        </pc:sldMkLst>
        <pc:spChg chg="add mod ord">
          <ac:chgData name="Hallsten, Nicole" userId="d8feebc1-d55d-4927-a232-2f9b351d9378" providerId="ADAL" clId="{9D70ED90-D38B-4C1F-B2B3-3E5A8ECA0D5F}" dt="2026-02-19T20:53:52.213" v="56"/>
          <ac:spMkLst>
            <pc:docMk/>
            <pc:sldMk cId="302881996" sldId="258"/>
            <ac:spMk id="5" creationId="{03FA7E44-08B8-13D1-4888-9B6B61164021}"/>
          </ac:spMkLst>
        </pc:spChg>
        <pc:picChg chg="del">
          <ac:chgData name="Hallsten, Nicole" userId="d8feebc1-d55d-4927-a232-2f9b351d9378" providerId="ADAL" clId="{9D70ED90-D38B-4C1F-B2B3-3E5A8ECA0D5F}" dt="2026-02-19T20:51:05.541" v="0" actId="21"/>
          <ac:picMkLst>
            <pc:docMk/>
            <pc:sldMk cId="302881996" sldId="258"/>
            <ac:picMk id="3" creationId="{778F36B6-E66F-9B06-2A16-27DEC3FFAE27}"/>
          </ac:picMkLst>
        </pc:picChg>
        <pc:picChg chg="mod ord">
          <ac:chgData name="Hallsten, Nicole" userId="d8feebc1-d55d-4927-a232-2f9b351d9378" providerId="ADAL" clId="{9D70ED90-D38B-4C1F-B2B3-3E5A8ECA0D5F}" dt="2026-02-19T20:53:53.888" v="57"/>
          <ac:picMkLst>
            <pc:docMk/>
            <pc:sldMk cId="302881996" sldId="258"/>
            <ac:picMk id="4" creationId="{D048C1F8-6FF1-35CD-B5A0-E5CA1829500B}"/>
          </ac:picMkLst>
        </pc:picChg>
      </pc:sldChg>
      <pc:sldChg chg="modSp mod">
        <pc:chgData name="Hallsten, Nicole" userId="d8feebc1-d55d-4927-a232-2f9b351d9378" providerId="ADAL" clId="{9D70ED90-D38B-4C1F-B2B3-3E5A8ECA0D5F}" dt="2026-02-19T20:56:16.616" v="70" actId="13244"/>
        <pc:sldMkLst>
          <pc:docMk/>
          <pc:sldMk cId="2784267649" sldId="262"/>
        </pc:sldMkLst>
        <pc:spChg chg="ord">
          <ac:chgData name="Hallsten, Nicole" userId="d8feebc1-d55d-4927-a232-2f9b351d9378" providerId="ADAL" clId="{9D70ED90-D38B-4C1F-B2B3-3E5A8ECA0D5F}" dt="2026-02-19T20:54:43.825" v="61" actId="13244"/>
          <ac:spMkLst>
            <pc:docMk/>
            <pc:sldMk cId="2784267649" sldId="262"/>
            <ac:spMk id="10" creationId="{6F47B8E0-5201-4509-70F6-1452EF2516EB}"/>
          </ac:spMkLst>
        </pc:spChg>
        <pc:spChg chg="mod ord">
          <ac:chgData name="Hallsten, Nicole" userId="d8feebc1-d55d-4927-a232-2f9b351d9378" providerId="ADAL" clId="{9D70ED90-D38B-4C1F-B2B3-3E5A8ECA0D5F}" dt="2026-02-19T20:56:16.616" v="70" actId="13244"/>
          <ac:spMkLst>
            <pc:docMk/>
            <pc:sldMk cId="2784267649" sldId="262"/>
            <ac:spMk id="104" creationId="{EADA143B-7ED8-840A-9DE5-AEC14F11AD35}"/>
          </ac:spMkLst>
        </pc:spChg>
        <pc:cxnChg chg="mod ord">
          <ac:chgData name="Hallsten, Nicole" userId="d8feebc1-d55d-4927-a232-2f9b351d9378" providerId="ADAL" clId="{9D70ED90-D38B-4C1F-B2B3-3E5A8ECA0D5F}" dt="2026-02-19T20:54:21.992" v="58" actId="13244"/>
          <ac:cxnSpMkLst>
            <pc:docMk/>
            <pc:sldMk cId="2784267649" sldId="262"/>
            <ac:cxnSpMk id="32" creationId="{3045792C-92C7-31EC-35B2-F18641320CD9}"/>
          </ac:cxnSpMkLst>
        </pc:cxnChg>
        <pc:cxnChg chg="mod ord">
          <ac:chgData name="Hallsten, Nicole" userId="d8feebc1-d55d-4927-a232-2f9b351d9378" providerId="ADAL" clId="{9D70ED90-D38B-4C1F-B2B3-3E5A8ECA0D5F}" dt="2026-02-19T20:54:25.555" v="59" actId="13244"/>
          <ac:cxnSpMkLst>
            <pc:docMk/>
            <pc:sldMk cId="2784267649" sldId="262"/>
            <ac:cxnSpMk id="35" creationId="{4F7627BC-792F-4F96-18F5-E1583911201B}"/>
          </ac:cxnSpMkLst>
        </pc:cxnChg>
        <pc:cxnChg chg="mod ord">
          <ac:chgData name="Hallsten, Nicole" userId="d8feebc1-d55d-4927-a232-2f9b351d9378" providerId="ADAL" clId="{9D70ED90-D38B-4C1F-B2B3-3E5A8ECA0D5F}" dt="2026-02-19T20:54:29.470" v="60" actId="13244"/>
          <ac:cxnSpMkLst>
            <pc:docMk/>
            <pc:sldMk cId="2784267649" sldId="262"/>
            <ac:cxnSpMk id="38" creationId="{FC7F9F6D-0D77-C927-6AB0-EC932EA98625}"/>
          </ac:cxnSpMkLst>
        </pc:cxnChg>
        <pc:cxnChg chg="mod ord">
          <ac:chgData name="Hallsten, Nicole" userId="d8feebc1-d55d-4927-a232-2f9b351d9378" providerId="ADAL" clId="{9D70ED90-D38B-4C1F-B2B3-3E5A8ECA0D5F}" dt="2026-02-19T20:54:53.638" v="62" actId="13244"/>
          <ac:cxnSpMkLst>
            <pc:docMk/>
            <pc:sldMk cId="2784267649" sldId="262"/>
            <ac:cxnSpMk id="40" creationId="{548C938C-F4E9-3896-B455-A0BDE073EA24}"/>
          </ac:cxnSpMkLst>
        </pc:cxnChg>
        <pc:cxnChg chg="mod ord">
          <ac:chgData name="Hallsten, Nicole" userId="d8feebc1-d55d-4927-a232-2f9b351d9378" providerId="ADAL" clId="{9D70ED90-D38B-4C1F-B2B3-3E5A8ECA0D5F}" dt="2026-02-19T20:55:13.530" v="64" actId="13244"/>
          <ac:cxnSpMkLst>
            <pc:docMk/>
            <pc:sldMk cId="2784267649" sldId="262"/>
            <ac:cxnSpMk id="42" creationId="{16FD064C-49A2-EDDA-D29D-B186C0B5172A}"/>
          </ac:cxnSpMkLst>
        </pc:cxnChg>
        <pc:cxnChg chg="mod ord">
          <ac:chgData name="Hallsten, Nicole" userId="d8feebc1-d55d-4927-a232-2f9b351d9378" providerId="ADAL" clId="{9D70ED90-D38B-4C1F-B2B3-3E5A8ECA0D5F}" dt="2026-02-19T20:55:26.691" v="65" actId="13244"/>
          <ac:cxnSpMkLst>
            <pc:docMk/>
            <pc:sldMk cId="2784267649" sldId="262"/>
            <ac:cxnSpMk id="44" creationId="{2F72F93C-99CC-D392-2E9C-A6BFCDF98CCF}"/>
          </ac:cxnSpMkLst>
        </pc:cxnChg>
        <pc:cxnChg chg="mod ord">
          <ac:chgData name="Hallsten, Nicole" userId="d8feebc1-d55d-4927-a232-2f9b351d9378" providerId="ADAL" clId="{9D70ED90-D38B-4C1F-B2B3-3E5A8ECA0D5F}" dt="2026-02-19T20:55:31.166" v="66" actId="13244"/>
          <ac:cxnSpMkLst>
            <pc:docMk/>
            <pc:sldMk cId="2784267649" sldId="262"/>
            <ac:cxnSpMk id="46" creationId="{0F9C92AD-DBB7-3DB6-36D3-D8524246396F}"/>
          </ac:cxnSpMkLst>
        </pc:cxnChg>
        <pc:cxnChg chg="mod ord">
          <ac:chgData name="Hallsten, Nicole" userId="d8feebc1-d55d-4927-a232-2f9b351d9378" providerId="ADAL" clId="{9D70ED90-D38B-4C1F-B2B3-3E5A8ECA0D5F}" dt="2026-02-19T20:55:36.452" v="67" actId="13244"/>
          <ac:cxnSpMkLst>
            <pc:docMk/>
            <pc:sldMk cId="2784267649" sldId="262"/>
            <ac:cxnSpMk id="48" creationId="{523317DA-90B9-71AB-7392-64CACC4BF9DC}"/>
          </ac:cxnSpMkLst>
        </pc:cxnChg>
        <pc:cxnChg chg="mod ord">
          <ac:chgData name="Hallsten, Nicole" userId="d8feebc1-d55d-4927-a232-2f9b351d9378" providerId="ADAL" clId="{9D70ED90-D38B-4C1F-B2B3-3E5A8ECA0D5F}" dt="2026-02-19T20:55:43.088" v="68" actId="13244"/>
          <ac:cxnSpMkLst>
            <pc:docMk/>
            <pc:sldMk cId="2784267649" sldId="262"/>
            <ac:cxnSpMk id="50" creationId="{27E938CC-A2A7-A292-C2B4-466F2DAB3C85}"/>
          </ac:cxnSpMkLst>
        </pc:cxnChg>
        <pc:cxnChg chg="mod ord">
          <ac:chgData name="Hallsten, Nicole" userId="d8feebc1-d55d-4927-a232-2f9b351d9378" providerId="ADAL" clId="{9D70ED90-D38B-4C1F-B2B3-3E5A8ECA0D5F}" dt="2026-02-19T20:56:03.991" v="69" actId="13244"/>
          <ac:cxnSpMkLst>
            <pc:docMk/>
            <pc:sldMk cId="2784267649" sldId="262"/>
            <ac:cxnSpMk id="55" creationId="{C4EDE0CD-B3F9-382C-D0FC-D82BA84F0E13}"/>
          </ac:cxnSpMkLst>
        </pc:cxnChg>
        <pc:cxnChg chg="mod ord">
          <ac:chgData name="Hallsten, Nicole" userId="d8feebc1-d55d-4927-a232-2f9b351d9378" providerId="ADAL" clId="{9D70ED90-D38B-4C1F-B2B3-3E5A8ECA0D5F}" dt="2026-02-19T20:55:03.036" v="63" actId="13244"/>
          <ac:cxnSpMkLst>
            <pc:docMk/>
            <pc:sldMk cId="2784267649" sldId="262"/>
            <ac:cxnSpMk id="59" creationId="{5E690940-8283-C79B-4310-238969B3F57B}"/>
          </ac:cxnSpMkLst>
        </pc:cxn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448BD0-D065-4C3E-A01E-9A0706E0598F}" type="doc">
      <dgm:prSet loTypeId="urn:microsoft.com/office/officeart/2005/8/layout/vList2" loCatId="list" qsTypeId="urn:microsoft.com/office/officeart/2005/8/quickstyle/simple4" qsCatId="simple" csTypeId="urn:microsoft.com/office/officeart/2005/8/colors/accent1_3" csCatId="accent1" phldr="1"/>
      <dgm:spPr/>
      <dgm:t>
        <a:bodyPr/>
        <a:lstStyle/>
        <a:p>
          <a:endParaRPr lang="en-US"/>
        </a:p>
      </dgm:t>
    </dgm:pt>
    <dgm:pt modelId="{5094B3F0-E3F3-4936-8A69-70B5FFC01289}">
      <dgm:prSet/>
      <dgm:spPr/>
      <dgm:t>
        <a:bodyPr/>
        <a:lstStyle/>
        <a:p>
          <a:r>
            <a:rPr lang="en-US" baseline="0" dirty="0"/>
            <a:t>What is a violation?</a:t>
          </a:r>
          <a:endParaRPr lang="en-US" dirty="0"/>
        </a:p>
      </dgm:t>
    </dgm:pt>
    <dgm:pt modelId="{CC1147C1-D958-45A1-A827-F4221A095211}" type="parTrans" cxnId="{0C5183DC-1F22-4371-A2C9-F16D8BD6E90C}">
      <dgm:prSet/>
      <dgm:spPr/>
      <dgm:t>
        <a:bodyPr/>
        <a:lstStyle/>
        <a:p>
          <a:endParaRPr lang="en-US"/>
        </a:p>
      </dgm:t>
    </dgm:pt>
    <dgm:pt modelId="{581C5F2D-8392-4938-B673-51D032B3D831}" type="sibTrans" cxnId="{0C5183DC-1F22-4371-A2C9-F16D8BD6E90C}">
      <dgm:prSet/>
      <dgm:spPr/>
      <dgm:t>
        <a:bodyPr/>
        <a:lstStyle/>
        <a:p>
          <a:endParaRPr lang="en-US"/>
        </a:p>
      </dgm:t>
    </dgm:pt>
    <dgm:pt modelId="{A65C82E3-FEE6-4A2C-AA7E-FE090C6FACB2}">
      <dgm:prSet/>
      <dgm:spPr/>
      <dgm:t>
        <a:bodyPr/>
        <a:lstStyle/>
        <a:p>
          <a:r>
            <a:rPr lang="en-US" baseline="0" dirty="0"/>
            <a:t>Penalties</a:t>
          </a:r>
          <a:endParaRPr lang="en-US" dirty="0"/>
        </a:p>
      </dgm:t>
    </dgm:pt>
    <dgm:pt modelId="{E117F186-08AE-4828-8103-32B6A3B566CC}" type="parTrans" cxnId="{43D7F479-475F-4986-99E2-9F82CFB4E969}">
      <dgm:prSet/>
      <dgm:spPr/>
      <dgm:t>
        <a:bodyPr/>
        <a:lstStyle/>
        <a:p>
          <a:endParaRPr lang="en-US"/>
        </a:p>
      </dgm:t>
    </dgm:pt>
    <dgm:pt modelId="{EE4C74BE-D3F6-4FA2-B75D-16A0C3AF97DE}" type="sibTrans" cxnId="{43D7F479-475F-4986-99E2-9F82CFB4E969}">
      <dgm:prSet/>
      <dgm:spPr/>
      <dgm:t>
        <a:bodyPr/>
        <a:lstStyle/>
        <a:p>
          <a:endParaRPr lang="en-US"/>
        </a:p>
      </dgm:t>
    </dgm:pt>
    <dgm:pt modelId="{91B68EE2-258D-48AB-9086-2CF4CEB8BE58}">
      <dgm:prSet/>
      <dgm:spPr/>
      <dgm:t>
        <a:bodyPr/>
        <a:lstStyle/>
        <a:p>
          <a:r>
            <a:rPr lang="en-US" baseline="0" dirty="0"/>
            <a:t>Yep, it’s a violation! Now what? </a:t>
          </a:r>
          <a:endParaRPr lang="en-US" dirty="0"/>
        </a:p>
      </dgm:t>
    </dgm:pt>
    <dgm:pt modelId="{414BB777-3506-40AA-86D6-EF5453EB8BE7}" type="parTrans" cxnId="{ABCF4A74-3EDE-460F-976B-F0C1B803F99D}">
      <dgm:prSet/>
      <dgm:spPr/>
      <dgm:t>
        <a:bodyPr/>
        <a:lstStyle/>
        <a:p>
          <a:endParaRPr lang="en-US"/>
        </a:p>
      </dgm:t>
    </dgm:pt>
    <dgm:pt modelId="{B576B41C-D024-4FF6-8AC6-7FCB7D268C11}" type="sibTrans" cxnId="{ABCF4A74-3EDE-460F-976B-F0C1B803F99D}">
      <dgm:prSet/>
      <dgm:spPr/>
      <dgm:t>
        <a:bodyPr/>
        <a:lstStyle/>
        <a:p>
          <a:endParaRPr lang="en-US"/>
        </a:p>
      </dgm:t>
    </dgm:pt>
    <dgm:pt modelId="{195B78DF-B2BD-4A0B-82F1-1BCA14EBC5C5}">
      <dgm:prSet/>
      <dgm:spPr/>
      <dgm:t>
        <a:bodyPr/>
        <a:lstStyle/>
        <a:p>
          <a:r>
            <a:rPr lang="en-US" dirty="0"/>
            <a:t>Violation Flow Chart</a:t>
          </a:r>
        </a:p>
      </dgm:t>
    </dgm:pt>
    <dgm:pt modelId="{916BB604-E1D5-4FCE-9D3A-BD91093AE4FE}" type="parTrans" cxnId="{086B4557-A213-439E-9D7F-9073DCC06D11}">
      <dgm:prSet/>
      <dgm:spPr/>
      <dgm:t>
        <a:bodyPr/>
        <a:lstStyle/>
        <a:p>
          <a:endParaRPr lang="en-US"/>
        </a:p>
      </dgm:t>
    </dgm:pt>
    <dgm:pt modelId="{FED8F00B-3E16-40FC-8EA5-0FB2E92B4455}" type="sibTrans" cxnId="{086B4557-A213-439E-9D7F-9073DCC06D11}">
      <dgm:prSet/>
      <dgm:spPr/>
      <dgm:t>
        <a:bodyPr/>
        <a:lstStyle/>
        <a:p>
          <a:endParaRPr lang="en-US"/>
        </a:p>
      </dgm:t>
    </dgm:pt>
    <dgm:pt modelId="{A5C18863-D6CE-4E96-9ACE-0DD5ED39E61C}">
      <dgm:prSet/>
      <dgm:spPr/>
      <dgm:t>
        <a:bodyPr/>
        <a:lstStyle/>
        <a:p>
          <a:r>
            <a:rPr lang="en-US" baseline="0" dirty="0"/>
            <a:t>Frequently Asked Questions</a:t>
          </a:r>
          <a:endParaRPr lang="en-US" dirty="0"/>
        </a:p>
      </dgm:t>
    </dgm:pt>
    <dgm:pt modelId="{1EA3A2AB-520E-46B4-817F-E495A5716B89}" type="parTrans" cxnId="{70D55AE0-447F-400B-B65D-71F4C43A96EE}">
      <dgm:prSet/>
      <dgm:spPr/>
      <dgm:t>
        <a:bodyPr/>
        <a:lstStyle/>
        <a:p>
          <a:endParaRPr lang="en-US"/>
        </a:p>
      </dgm:t>
    </dgm:pt>
    <dgm:pt modelId="{C4B85438-3307-4BD5-9779-56F42CE955D1}" type="sibTrans" cxnId="{70D55AE0-447F-400B-B65D-71F4C43A96EE}">
      <dgm:prSet/>
      <dgm:spPr/>
      <dgm:t>
        <a:bodyPr/>
        <a:lstStyle/>
        <a:p>
          <a:endParaRPr lang="en-US"/>
        </a:p>
      </dgm:t>
    </dgm:pt>
    <dgm:pt modelId="{C4AD63DF-A9A8-4959-A1F0-65F5B6A3D168}" type="pres">
      <dgm:prSet presAssocID="{E9448BD0-D065-4C3E-A01E-9A0706E0598F}" presName="linear" presStyleCnt="0">
        <dgm:presLayoutVars>
          <dgm:animLvl val="lvl"/>
          <dgm:resizeHandles val="exact"/>
        </dgm:presLayoutVars>
      </dgm:prSet>
      <dgm:spPr/>
    </dgm:pt>
    <dgm:pt modelId="{5AFBA53D-6A93-4A2C-B626-DDC5799AD76D}" type="pres">
      <dgm:prSet presAssocID="{5094B3F0-E3F3-4936-8A69-70B5FFC01289}" presName="parentText" presStyleLbl="node1" presStyleIdx="0" presStyleCnt="5">
        <dgm:presLayoutVars>
          <dgm:chMax val="0"/>
          <dgm:bulletEnabled val="1"/>
        </dgm:presLayoutVars>
      </dgm:prSet>
      <dgm:spPr/>
    </dgm:pt>
    <dgm:pt modelId="{C953E34E-D306-40A2-8519-302A684BE1D3}" type="pres">
      <dgm:prSet presAssocID="{581C5F2D-8392-4938-B673-51D032B3D831}" presName="spacer" presStyleCnt="0"/>
      <dgm:spPr/>
    </dgm:pt>
    <dgm:pt modelId="{C505DB05-61CB-4798-889C-E0F41BF34210}" type="pres">
      <dgm:prSet presAssocID="{A65C82E3-FEE6-4A2C-AA7E-FE090C6FACB2}" presName="parentText" presStyleLbl="node1" presStyleIdx="1" presStyleCnt="5">
        <dgm:presLayoutVars>
          <dgm:chMax val="0"/>
          <dgm:bulletEnabled val="1"/>
        </dgm:presLayoutVars>
      </dgm:prSet>
      <dgm:spPr/>
    </dgm:pt>
    <dgm:pt modelId="{0A2F8103-E214-45AC-92B0-1728D8E051CA}" type="pres">
      <dgm:prSet presAssocID="{EE4C74BE-D3F6-4FA2-B75D-16A0C3AF97DE}" presName="spacer" presStyleCnt="0"/>
      <dgm:spPr/>
    </dgm:pt>
    <dgm:pt modelId="{F6D6AE02-878F-49CC-A5C0-26EA1C256063}" type="pres">
      <dgm:prSet presAssocID="{91B68EE2-258D-48AB-9086-2CF4CEB8BE58}" presName="parentText" presStyleLbl="node1" presStyleIdx="2" presStyleCnt="5">
        <dgm:presLayoutVars>
          <dgm:chMax val="0"/>
          <dgm:bulletEnabled val="1"/>
        </dgm:presLayoutVars>
      </dgm:prSet>
      <dgm:spPr/>
    </dgm:pt>
    <dgm:pt modelId="{7D9320A7-7C66-46E1-AB93-DCEB600EADF7}" type="pres">
      <dgm:prSet presAssocID="{B576B41C-D024-4FF6-8AC6-7FCB7D268C11}" presName="spacer" presStyleCnt="0"/>
      <dgm:spPr/>
    </dgm:pt>
    <dgm:pt modelId="{31DADE7D-0B3F-4872-9EBF-6153855DF1FD}" type="pres">
      <dgm:prSet presAssocID="{195B78DF-B2BD-4A0B-82F1-1BCA14EBC5C5}" presName="parentText" presStyleLbl="node1" presStyleIdx="3" presStyleCnt="5">
        <dgm:presLayoutVars>
          <dgm:chMax val="0"/>
          <dgm:bulletEnabled val="1"/>
        </dgm:presLayoutVars>
      </dgm:prSet>
      <dgm:spPr/>
    </dgm:pt>
    <dgm:pt modelId="{955F29E5-1698-43CB-B785-6920C969AF6D}" type="pres">
      <dgm:prSet presAssocID="{FED8F00B-3E16-40FC-8EA5-0FB2E92B4455}" presName="spacer" presStyleCnt="0"/>
      <dgm:spPr/>
    </dgm:pt>
    <dgm:pt modelId="{78CB64D8-427C-4C33-ACF6-191F10BDFB9F}" type="pres">
      <dgm:prSet presAssocID="{A5C18863-D6CE-4E96-9ACE-0DD5ED39E61C}" presName="parentText" presStyleLbl="node1" presStyleIdx="4" presStyleCnt="5">
        <dgm:presLayoutVars>
          <dgm:chMax val="0"/>
          <dgm:bulletEnabled val="1"/>
        </dgm:presLayoutVars>
      </dgm:prSet>
      <dgm:spPr/>
    </dgm:pt>
  </dgm:ptLst>
  <dgm:cxnLst>
    <dgm:cxn modelId="{16675005-4D07-40A9-8245-C3314F338A1F}" type="presOf" srcId="{91B68EE2-258D-48AB-9086-2CF4CEB8BE58}" destId="{F6D6AE02-878F-49CC-A5C0-26EA1C256063}" srcOrd="0" destOrd="0" presId="urn:microsoft.com/office/officeart/2005/8/layout/vList2"/>
    <dgm:cxn modelId="{E5EC723C-7C9C-45BD-9958-82A278B4A251}" type="presOf" srcId="{E9448BD0-D065-4C3E-A01E-9A0706E0598F}" destId="{C4AD63DF-A9A8-4959-A1F0-65F5B6A3D168}" srcOrd="0" destOrd="0" presId="urn:microsoft.com/office/officeart/2005/8/layout/vList2"/>
    <dgm:cxn modelId="{07EDA053-2151-4C9D-AF57-31DFC6B8BD31}" type="presOf" srcId="{195B78DF-B2BD-4A0B-82F1-1BCA14EBC5C5}" destId="{31DADE7D-0B3F-4872-9EBF-6153855DF1FD}" srcOrd="0" destOrd="0" presId="urn:microsoft.com/office/officeart/2005/8/layout/vList2"/>
    <dgm:cxn modelId="{ABCF4A74-3EDE-460F-976B-F0C1B803F99D}" srcId="{E9448BD0-D065-4C3E-A01E-9A0706E0598F}" destId="{91B68EE2-258D-48AB-9086-2CF4CEB8BE58}" srcOrd="2" destOrd="0" parTransId="{414BB777-3506-40AA-86D6-EF5453EB8BE7}" sibTransId="{B576B41C-D024-4FF6-8AC6-7FCB7D268C11}"/>
    <dgm:cxn modelId="{086B4557-A213-439E-9D7F-9073DCC06D11}" srcId="{E9448BD0-D065-4C3E-A01E-9A0706E0598F}" destId="{195B78DF-B2BD-4A0B-82F1-1BCA14EBC5C5}" srcOrd="3" destOrd="0" parTransId="{916BB604-E1D5-4FCE-9D3A-BD91093AE4FE}" sibTransId="{FED8F00B-3E16-40FC-8EA5-0FB2E92B4455}"/>
    <dgm:cxn modelId="{43D7F479-475F-4986-99E2-9F82CFB4E969}" srcId="{E9448BD0-D065-4C3E-A01E-9A0706E0598F}" destId="{A65C82E3-FEE6-4A2C-AA7E-FE090C6FACB2}" srcOrd="1" destOrd="0" parTransId="{E117F186-08AE-4828-8103-32B6A3B566CC}" sibTransId="{EE4C74BE-D3F6-4FA2-B75D-16A0C3AF97DE}"/>
    <dgm:cxn modelId="{03DCCD8A-D37B-41A5-BB0C-C38C8116929A}" type="presOf" srcId="{A5C18863-D6CE-4E96-9ACE-0DD5ED39E61C}" destId="{78CB64D8-427C-4C33-ACF6-191F10BDFB9F}" srcOrd="0" destOrd="0" presId="urn:microsoft.com/office/officeart/2005/8/layout/vList2"/>
    <dgm:cxn modelId="{3A2D518D-29DE-4BA6-AF1D-4FDCB05531B0}" type="presOf" srcId="{5094B3F0-E3F3-4936-8A69-70B5FFC01289}" destId="{5AFBA53D-6A93-4A2C-B626-DDC5799AD76D}" srcOrd="0" destOrd="0" presId="urn:microsoft.com/office/officeart/2005/8/layout/vList2"/>
    <dgm:cxn modelId="{B81444AE-3EAA-420B-B2A1-419ACBCDF4BE}" type="presOf" srcId="{A65C82E3-FEE6-4A2C-AA7E-FE090C6FACB2}" destId="{C505DB05-61CB-4798-889C-E0F41BF34210}" srcOrd="0" destOrd="0" presId="urn:microsoft.com/office/officeart/2005/8/layout/vList2"/>
    <dgm:cxn modelId="{0C5183DC-1F22-4371-A2C9-F16D8BD6E90C}" srcId="{E9448BD0-D065-4C3E-A01E-9A0706E0598F}" destId="{5094B3F0-E3F3-4936-8A69-70B5FFC01289}" srcOrd="0" destOrd="0" parTransId="{CC1147C1-D958-45A1-A827-F4221A095211}" sibTransId="{581C5F2D-8392-4938-B673-51D032B3D831}"/>
    <dgm:cxn modelId="{70D55AE0-447F-400B-B65D-71F4C43A96EE}" srcId="{E9448BD0-D065-4C3E-A01E-9A0706E0598F}" destId="{A5C18863-D6CE-4E96-9ACE-0DD5ED39E61C}" srcOrd="4" destOrd="0" parTransId="{1EA3A2AB-520E-46B4-817F-E495A5716B89}" sibTransId="{C4B85438-3307-4BD5-9779-56F42CE955D1}"/>
    <dgm:cxn modelId="{D9D2E83A-31AC-4887-8C52-439759D8E909}" type="presParOf" srcId="{C4AD63DF-A9A8-4959-A1F0-65F5B6A3D168}" destId="{5AFBA53D-6A93-4A2C-B626-DDC5799AD76D}" srcOrd="0" destOrd="0" presId="urn:microsoft.com/office/officeart/2005/8/layout/vList2"/>
    <dgm:cxn modelId="{76A1072E-C3AE-4D01-A55C-068DEE74A20B}" type="presParOf" srcId="{C4AD63DF-A9A8-4959-A1F0-65F5B6A3D168}" destId="{C953E34E-D306-40A2-8519-302A684BE1D3}" srcOrd="1" destOrd="0" presId="urn:microsoft.com/office/officeart/2005/8/layout/vList2"/>
    <dgm:cxn modelId="{9EC20AB6-90DF-435E-B8EF-F86F10EF17D0}" type="presParOf" srcId="{C4AD63DF-A9A8-4959-A1F0-65F5B6A3D168}" destId="{C505DB05-61CB-4798-889C-E0F41BF34210}" srcOrd="2" destOrd="0" presId="urn:microsoft.com/office/officeart/2005/8/layout/vList2"/>
    <dgm:cxn modelId="{56161430-3412-454C-B01C-8ED285024574}" type="presParOf" srcId="{C4AD63DF-A9A8-4959-A1F0-65F5B6A3D168}" destId="{0A2F8103-E214-45AC-92B0-1728D8E051CA}" srcOrd="3" destOrd="0" presId="urn:microsoft.com/office/officeart/2005/8/layout/vList2"/>
    <dgm:cxn modelId="{A33E399D-AF42-4DC8-BC12-AFA7F7662AAC}" type="presParOf" srcId="{C4AD63DF-A9A8-4959-A1F0-65F5B6A3D168}" destId="{F6D6AE02-878F-49CC-A5C0-26EA1C256063}" srcOrd="4" destOrd="0" presId="urn:microsoft.com/office/officeart/2005/8/layout/vList2"/>
    <dgm:cxn modelId="{FDB7DE6F-624D-40E8-A2F0-3781EE5DDAD3}" type="presParOf" srcId="{C4AD63DF-A9A8-4959-A1F0-65F5B6A3D168}" destId="{7D9320A7-7C66-46E1-AB93-DCEB600EADF7}" srcOrd="5" destOrd="0" presId="urn:microsoft.com/office/officeart/2005/8/layout/vList2"/>
    <dgm:cxn modelId="{CE0961F7-778B-46F4-8C7C-8D6A9B470CF4}" type="presParOf" srcId="{C4AD63DF-A9A8-4959-A1F0-65F5B6A3D168}" destId="{31DADE7D-0B3F-4872-9EBF-6153855DF1FD}" srcOrd="6" destOrd="0" presId="urn:microsoft.com/office/officeart/2005/8/layout/vList2"/>
    <dgm:cxn modelId="{0E126BD6-45C2-4EB8-97AA-E20418F7228B}" type="presParOf" srcId="{C4AD63DF-A9A8-4959-A1F0-65F5B6A3D168}" destId="{955F29E5-1698-43CB-B785-6920C969AF6D}" srcOrd="7" destOrd="0" presId="urn:microsoft.com/office/officeart/2005/8/layout/vList2"/>
    <dgm:cxn modelId="{09C32A30-5689-48A4-8D90-32B22BFA86C0}" type="presParOf" srcId="{C4AD63DF-A9A8-4959-A1F0-65F5B6A3D168}" destId="{78CB64D8-427C-4C33-ACF6-191F10BDFB9F}" srcOrd="8" destOrd="0" presId="urn:microsoft.com/office/officeart/2005/8/layout/vList2"/>
  </dgm:cxnLst>
  <dgm:bg>
    <a:noFill/>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FBA53D-6A93-4A2C-B626-DDC5799AD76D}">
      <dsp:nvSpPr>
        <dsp:cNvPr id="0" name=""/>
        <dsp:cNvSpPr/>
      </dsp:nvSpPr>
      <dsp:spPr>
        <a:xfrm>
          <a:off x="0" y="42752"/>
          <a:ext cx="6683374" cy="821339"/>
        </a:xfrm>
        <a:prstGeom prst="roundRect">
          <a:avLst/>
        </a:prstGeom>
        <a:gradFill rotWithShape="0">
          <a:gsLst>
            <a:gs pos="0">
              <a:schemeClr val="accent1">
                <a:shade val="80000"/>
                <a:hueOff val="0"/>
                <a:satOff val="0"/>
                <a:lumOff val="0"/>
                <a:alphaOff val="0"/>
                <a:tint val="94000"/>
                <a:satMod val="100000"/>
                <a:lumMod val="108000"/>
              </a:schemeClr>
            </a:gs>
            <a:gs pos="50000">
              <a:schemeClr val="accent1">
                <a:shade val="80000"/>
                <a:hueOff val="0"/>
                <a:satOff val="0"/>
                <a:lumOff val="0"/>
                <a:alphaOff val="0"/>
                <a:tint val="98000"/>
                <a:shade val="100000"/>
                <a:satMod val="100000"/>
                <a:lumMod val="100000"/>
              </a:schemeClr>
            </a:gs>
            <a:gs pos="100000">
              <a:schemeClr val="accent1">
                <a:shade val="80000"/>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baseline="0" dirty="0"/>
            <a:t>What is a violation?</a:t>
          </a:r>
          <a:endParaRPr lang="en-US" sz="3600" kern="1200" dirty="0"/>
        </a:p>
      </dsp:txBody>
      <dsp:txXfrm>
        <a:off x="40094" y="82846"/>
        <a:ext cx="6603186" cy="741151"/>
      </dsp:txXfrm>
    </dsp:sp>
    <dsp:sp modelId="{C505DB05-61CB-4798-889C-E0F41BF34210}">
      <dsp:nvSpPr>
        <dsp:cNvPr id="0" name=""/>
        <dsp:cNvSpPr/>
      </dsp:nvSpPr>
      <dsp:spPr>
        <a:xfrm>
          <a:off x="0" y="967772"/>
          <a:ext cx="6683374" cy="821339"/>
        </a:xfrm>
        <a:prstGeom prst="roundRect">
          <a:avLst/>
        </a:prstGeom>
        <a:gradFill rotWithShape="0">
          <a:gsLst>
            <a:gs pos="0">
              <a:schemeClr val="accent1">
                <a:shade val="80000"/>
                <a:hueOff val="112496"/>
                <a:satOff val="2616"/>
                <a:lumOff val="6831"/>
                <a:alphaOff val="0"/>
                <a:tint val="94000"/>
                <a:satMod val="100000"/>
                <a:lumMod val="108000"/>
              </a:schemeClr>
            </a:gs>
            <a:gs pos="50000">
              <a:schemeClr val="accent1">
                <a:shade val="80000"/>
                <a:hueOff val="112496"/>
                <a:satOff val="2616"/>
                <a:lumOff val="6831"/>
                <a:alphaOff val="0"/>
                <a:tint val="98000"/>
                <a:shade val="100000"/>
                <a:satMod val="100000"/>
                <a:lumMod val="100000"/>
              </a:schemeClr>
            </a:gs>
            <a:gs pos="100000">
              <a:schemeClr val="accent1">
                <a:shade val="80000"/>
                <a:hueOff val="112496"/>
                <a:satOff val="2616"/>
                <a:lumOff val="6831"/>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baseline="0" dirty="0"/>
            <a:t>Penalties</a:t>
          </a:r>
          <a:endParaRPr lang="en-US" sz="3600" kern="1200" dirty="0"/>
        </a:p>
      </dsp:txBody>
      <dsp:txXfrm>
        <a:off x="40094" y="1007866"/>
        <a:ext cx="6603186" cy="741151"/>
      </dsp:txXfrm>
    </dsp:sp>
    <dsp:sp modelId="{F6D6AE02-878F-49CC-A5C0-26EA1C256063}">
      <dsp:nvSpPr>
        <dsp:cNvPr id="0" name=""/>
        <dsp:cNvSpPr/>
      </dsp:nvSpPr>
      <dsp:spPr>
        <a:xfrm>
          <a:off x="0" y="1892792"/>
          <a:ext cx="6683374" cy="821339"/>
        </a:xfrm>
        <a:prstGeom prst="roundRect">
          <a:avLst/>
        </a:prstGeom>
        <a:gradFill rotWithShape="0">
          <a:gsLst>
            <a:gs pos="0">
              <a:schemeClr val="accent1">
                <a:shade val="80000"/>
                <a:hueOff val="224993"/>
                <a:satOff val="5232"/>
                <a:lumOff val="13662"/>
                <a:alphaOff val="0"/>
                <a:tint val="94000"/>
                <a:satMod val="100000"/>
                <a:lumMod val="108000"/>
              </a:schemeClr>
            </a:gs>
            <a:gs pos="50000">
              <a:schemeClr val="accent1">
                <a:shade val="80000"/>
                <a:hueOff val="224993"/>
                <a:satOff val="5232"/>
                <a:lumOff val="13662"/>
                <a:alphaOff val="0"/>
                <a:tint val="98000"/>
                <a:shade val="100000"/>
                <a:satMod val="100000"/>
                <a:lumMod val="100000"/>
              </a:schemeClr>
            </a:gs>
            <a:gs pos="100000">
              <a:schemeClr val="accent1">
                <a:shade val="80000"/>
                <a:hueOff val="224993"/>
                <a:satOff val="5232"/>
                <a:lumOff val="13662"/>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baseline="0" dirty="0"/>
            <a:t>Yep, it’s a violation! Now what? </a:t>
          </a:r>
          <a:endParaRPr lang="en-US" sz="3600" kern="1200" dirty="0"/>
        </a:p>
      </dsp:txBody>
      <dsp:txXfrm>
        <a:off x="40094" y="1932886"/>
        <a:ext cx="6603186" cy="741151"/>
      </dsp:txXfrm>
    </dsp:sp>
    <dsp:sp modelId="{31DADE7D-0B3F-4872-9EBF-6153855DF1FD}">
      <dsp:nvSpPr>
        <dsp:cNvPr id="0" name=""/>
        <dsp:cNvSpPr/>
      </dsp:nvSpPr>
      <dsp:spPr>
        <a:xfrm>
          <a:off x="0" y="2817812"/>
          <a:ext cx="6683374" cy="821339"/>
        </a:xfrm>
        <a:prstGeom prst="roundRect">
          <a:avLst/>
        </a:prstGeom>
        <a:gradFill rotWithShape="0">
          <a:gsLst>
            <a:gs pos="0">
              <a:schemeClr val="accent1">
                <a:shade val="80000"/>
                <a:hueOff val="337489"/>
                <a:satOff val="7848"/>
                <a:lumOff val="20494"/>
                <a:alphaOff val="0"/>
                <a:tint val="94000"/>
                <a:satMod val="100000"/>
                <a:lumMod val="108000"/>
              </a:schemeClr>
            </a:gs>
            <a:gs pos="50000">
              <a:schemeClr val="accent1">
                <a:shade val="80000"/>
                <a:hueOff val="337489"/>
                <a:satOff val="7848"/>
                <a:lumOff val="20494"/>
                <a:alphaOff val="0"/>
                <a:tint val="98000"/>
                <a:shade val="100000"/>
                <a:satMod val="100000"/>
                <a:lumMod val="100000"/>
              </a:schemeClr>
            </a:gs>
            <a:gs pos="100000">
              <a:schemeClr val="accent1">
                <a:shade val="80000"/>
                <a:hueOff val="337489"/>
                <a:satOff val="7848"/>
                <a:lumOff val="20494"/>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dirty="0"/>
            <a:t>Violation Flow Chart</a:t>
          </a:r>
        </a:p>
      </dsp:txBody>
      <dsp:txXfrm>
        <a:off x="40094" y="2857906"/>
        <a:ext cx="6603186" cy="741151"/>
      </dsp:txXfrm>
    </dsp:sp>
    <dsp:sp modelId="{78CB64D8-427C-4C33-ACF6-191F10BDFB9F}">
      <dsp:nvSpPr>
        <dsp:cNvPr id="0" name=""/>
        <dsp:cNvSpPr/>
      </dsp:nvSpPr>
      <dsp:spPr>
        <a:xfrm>
          <a:off x="0" y="3742832"/>
          <a:ext cx="6683374" cy="821339"/>
        </a:xfrm>
        <a:prstGeom prst="roundRect">
          <a:avLst/>
        </a:prstGeom>
        <a:gradFill rotWithShape="0">
          <a:gsLst>
            <a:gs pos="0">
              <a:schemeClr val="accent1">
                <a:shade val="80000"/>
                <a:hueOff val="449985"/>
                <a:satOff val="10464"/>
                <a:lumOff val="27325"/>
                <a:alphaOff val="0"/>
                <a:tint val="94000"/>
                <a:satMod val="100000"/>
                <a:lumMod val="108000"/>
              </a:schemeClr>
            </a:gs>
            <a:gs pos="50000">
              <a:schemeClr val="accent1">
                <a:shade val="80000"/>
                <a:hueOff val="449985"/>
                <a:satOff val="10464"/>
                <a:lumOff val="27325"/>
                <a:alphaOff val="0"/>
                <a:tint val="98000"/>
                <a:shade val="100000"/>
                <a:satMod val="100000"/>
                <a:lumMod val="100000"/>
              </a:schemeClr>
            </a:gs>
            <a:gs pos="100000">
              <a:schemeClr val="accent1">
                <a:shade val="80000"/>
                <a:hueOff val="449985"/>
                <a:satOff val="10464"/>
                <a:lumOff val="27325"/>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baseline="0" dirty="0"/>
            <a:t>Frequently Asked Questions</a:t>
          </a:r>
          <a:endParaRPr lang="en-US" sz="3600" kern="1200" dirty="0"/>
        </a:p>
      </dsp:txBody>
      <dsp:txXfrm>
        <a:off x="40094" y="3782926"/>
        <a:ext cx="6603186" cy="74115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92CF3E-96D7-4E22-A3AF-50C99EF121C5}" type="datetimeFigureOut">
              <a:rPr lang="en-US" smtClean="0"/>
              <a:t>2/19/2026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245A36-173A-4AFB-AA02-558E9B6331B0}" type="slidenum">
              <a:rPr lang="en-US" smtClean="0"/>
              <a:t>‹#›</a:t>
            </a:fld>
            <a:endParaRPr lang="en-US"/>
          </a:p>
        </p:txBody>
      </p:sp>
    </p:spTree>
    <p:extLst>
      <p:ext uri="{BB962C8B-B14F-4D97-AF65-F5344CB8AC3E}">
        <p14:creationId xmlns:p14="http://schemas.microsoft.com/office/powerpoint/2010/main" val="29589237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1</a:t>
            </a:fld>
            <a:endParaRPr lang="en-US"/>
          </a:p>
        </p:txBody>
      </p:sp>
    </p:spTree>
    <p:extLst>
      <p:ext uri="{BB962C8B-B14F-4D97-AF65-F5344CB8AC3E}">
        <p14:creationId xmlns:p14="http://schemas.microsoft.com/office/powerpoint/2010/main" val="32101478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12</a:t>
            </a:fld>
            <a:endParaRPr lang="en-US"/>
          </a:p>
        </p:txBody>
      </p:sp>
    </p:spTree>
    <p:extLst>
      <p:ext uri="{BB962C8B-B14F-4D97-AF65-F5344CB8AC3E}">
        <p14:creationId xmlns:p14="http://schemas.microsoft.com/office/powerpoint/2010/main" val="3432295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2</a:t>
            </a:fld>
            <a:endParaRPr lang="en-US"/>
          </a:p>
        </p:txBody>
      </p:sp>
    </p:spTree>
    <p:extLst>
      <p:ext uri="{BB962C8B-B14F-4D97-AF65-F5344CB8AC3E}">
        <p14:creationId xmlns:p14="http://schemas.microsoft.com/office/powerpoint/2010/main" val="3544468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Civil penalty is by far the most common option. </a:t>
            </a:r>
          </a:p>
        </p:txBody>
      </p:sp>
      <p:sp>
        <p:nvSpPr>
          <p:cNvPr id="4" name="Slide Number Placeholder 3"/>
          <p:cNvSpPr>
            <a:spLocks noGrp="1"/>
          </p:cNvSpPr>
          <p:nvPr>
            <p:ph type="sldNum" sz="quarter" idx="5"/>
          </p:nvPr>
        </p:nvSpPr>
        <p:spPr/>
        <p:txBody>
          <a:bodyPr/>
          <a:lstStyle/>
          <a:p>
            <a:fld id="{49245A36-173A-4AFB-AA02-558E9B6331B0}" type="slidenum">
              <a:rPr lang="en-US" smtClean="0"/>
              <a:t>5</a:t>
            </a:fld>
            <a:endParaRPr lang="en-US"/>
          </a:p>
        </p:txBody>
      </p:sp>
    </p:spTree>
    <p:extLst>
      <p:ext uri="{BB962C8B-B14F-4D97-AF65-F5344CB8AC3E}">
        <p14:creationId xmlns:p14="http://schemas.microsoft.com/office/powerpoint/2010/main" val="4108562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Civil penalty is by far the most common option. </a:t>
            </a:r>
          </a:p>
        </p:txBody>
      </p:sp>
      <p:sp>
        <p:nvSpPr>
          <p:cNvPr id="4" name="Slide Number Placeholder 3"/>
          <p:cNvSpPr>
            <a:spLocks noGrp="1"/>
          </p:cNvSpPr>
          <p:nvPr>
            <p:ph type="sldNum" sz="quarter" idx="5"/>
          </p:nvPr>
        </p:nvSpPr>
        <p:spPr/>
        <p:txBody>
          <a:bodyPr/>
          <a:lstStyle/>
          <a:p>
            <a:fld id="{49245A36-173A-4AFB-AA02-558E9B6331B0}" type="slidenum">
              <a:rPr lang="en-US" smtClean="0"/>
              <a:t>6</a:t>
            </a:fld>
            <a:endParaRPr lang="en-US"/>
          </a:p>
        </p:txBody>
      </p:sp>
    </p:spTree>
    <p:extLst>
      <p:ext uri="{BB962C8B-B14F-4D97-AF65-F5344CB8AC3E}">
        <p14:creationId xmlns:p14="http://schemas.microsoft.com/office/powerpoint/2010/main" val="2961073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7</a:t>
            </a:fld>
            <a:endParaRPr lang="en-US"/>
          </a:p>
        </p:txBody>
      </p:sp>
    </p:spTree>
    <p:extLst>
      <p:ext uri="{BB962C8B-B14F-4D97-AF65-F5344CB8AC3E}">
        <p14:creationId xmlns:p14="http://schemas.microsoft.com/office/powerpoint/2010/main" val="219742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permit goes to the applicant, not specifically the landowner. In many cases the landowner is the applicant, but sometimes it is a contractor or another entity that has legal access to do the project (such as an easement to a headgate or a mining claim). When appropriate, the district may assess fees to the landowner, the applicant, or both. This is used in situations where the contractor is egregious in their knowing violation of the Act, such as when they know they need to get a permit but in order to get the bid from the landowner they either say they already got the permit or they tell the landowner they don’t need a permit, etc. </a:t>
            </a:r>
          </a:p>
        </p:txBody>
      </p:sp>
      <p:sp>
        <p:nvSpPr>
          <p:cNvPr id="4" name="Slide Number Placeholder 3"/>
          <p:cNvSpPr>
            <a:spLocks noGrp="1"/>
          </p:cNvSpPr>
          <p:nvPr>
            <p:ph type="sldNum" sz="quarter" idx="5"/>
          </p:nvPr>
        </p:nvSpPr>
        <p:spPr/>
        <p:txBody>
          <a:bodyPr/>
          <a:lstStyle/>
          <a:p>
            <a:fld id="{49245A36-173A-4AFB-AA02-558E9B6331B0}" type="slidenum">
              <a:rPr lang="en-US" smtClean="0"/>
              <a:t>8</a:t>
            </a:fld>
            <a:endParaRPr lang="en-US"/>
          </a:p>
        </p:txBody>
      </p:sp>
    </p:spTree>
    <p:extLst>
      <p:ext uri="{BB962C8B-B14F-4D97-AF65-F5344CB8AC3E}">
        <p14:creationId xmlns:p14="http://schemas.microsoft.com/office/powerpoint/2010/main" val="14663712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9</a:t>
            </a:fld>
            <a:endParaRPr lang="en-US"/>
          </a:p>
        </p:txBody>
      </p:sp>
    </p:spTree>
    <p:extLst>
      <p:ext uri="{BB962C8B-B14F-4D97-AF65-F5344CB8AC3E}">
        <p14:creationId xmlns:p14="http://schemas.microsoft.com/office/powerpoint/2010/main" val="6361403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10</a:t>
            </a:fld>
            <a:endParaRPr lang="en-US"/>
          </a:p>
        </p:txBody>
      </p:sp>
    </p:spTree>
    <p:extLst>
      <p:ext uri="{BB962C8B-B14F-4D97-AF65-F5344CB8AC3E}">
        <p14:creationId xmlns:p14="http://schemas.microsoft.com/office/powerpoint/2010/main" val="17259687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11</a:t>
            </a:fld>
            <a:endParaRPr lang="en-US"/>
          </a:p>
        </p:txBody>
      </p:sp>
    </p:spTree>
    <p:extLst>
      <p:ext uri="{BB962C8B-B14F-4D97-AF65-F5344CB8AC3E}">
        <p14:creationId xmlns:p14="http://schemas.microsoft.com/office/powerpoint/2010/main" val="21875466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D64190-0EA7-4889-B2B8-EA72B104E930}"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454144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946384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149238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222995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7026600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7D64190-0EA7-4889-B2B8-EA72B104E930}" type="datetimeFigureOut">
              <a:rPr lang="en-US" smtClean="0"/>
              <a:t>2/19/2026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6678853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7D64190-0EA7-4889-B2B8-EA72B104E930}" type="datetimeFigureOut">
              <a:rPr lang="en-US" smtClean="0"/>
              <a:t>2/19/2026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5889838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64190-0EA7-4889-B2B8-EA72B104E930}"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15941834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64190-0EA7-4889-B2B8-EA72B104E930}"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23198220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64190-0EA7-4889-B2B8-EA72B104E930}"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04241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64190-0EA7-4889-B2B8-EA72B104E930}"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4203682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D64190-0EA7-4889-B2B8-EA72B104E930}"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1683819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64190-0EA7-4889-B2B8-EA72B104E930}"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874832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64190-0EA7-4889-B2B8-EA72B104E930}" type="datetimeFigureOut">
              <a:rPr lang="en-US" smtClean="0"/>
              <a:t>2/19/2026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2077747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64190-0EA7-4889-B2B8-EA72B104E930}" type="datetimeFigureOut">
              <a:rPr lang="en-US" smtClean="0"/>
              <a:t>2/19/2026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4174077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7D64190-0EA7-4889-B2B8-EA72B104E930}" type="datetimeFigureOut">
              <a:rPr lang="en-US" smtClean="0"/>
              <a:t>2/19/2026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165858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2502152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443954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7D64190-0EA7-4889-B2B8-EA72B104E930}" type="datetimeFigureOut">
              <a:rPr lang="en-US" smtClean="0"/>
              <a:t>2/19/2026</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F3EB064-59AF-4388-9BEB-A2CE4DCD9565}" type="slidenum">
              <a:rPr lang="en-US" smtClean="0"/>
              <a:t>‹#›</a:t>
            </a:fld>
            <a:endParaRPr lang="en-US"/>
          </a:p>
        </p:txBody>
      </p:sp>
    </p:spTree>
    <p:extLst>
      <p:ext uri="{BB962C8B-B14F-4D97-AF65-F5344CB8AC3E}">
        <p14:creationId xmlns:p14="http://schemas.microsoft.com/office/powerpoint/2010/main" val="3267840321"/>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 id="2147483746" r:id="rId12"/>
    <p:sldLayoutId id="2147483747" r:id="rId13"/>
    <p:sldLayoutId id="2147483748" r:id="rId14"/>
    <p:sldLayoutId id="2147483749" r:id="rId15"/>
    <p:sldLayoutId id="2147483750" r:id="rId16"/>
    <p:sldLayoutId id="2147483751" r:id="rId17"/>
    <p:sldLayoutId id="2147483752"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hyperlink" Target="mailto:hailey.graf@mt.gov" TargetMode="Externa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image" Target="../media/image2.png"/><Relationship Id="rId1" Type="http://schemas.openxmlformats.org/officeDocument/2006/relationships/slideLayout" Target="../slideLayouts/slideLayout18.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8.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8.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47DF0-9459-E054-3B17-C7952528F699}"/>
              </a:ext>
            </a:extLst>
          </p:cNvPr>
          <p:cNvSpPr>
            <a:spLocks noGrp="1"/>
          </p:cNvSpPr>
          <p:nvPr>
            <p:ph type="ctrTitle"/>
          </p:nvPr>
        </p:nvSpPr>
        <p:spPr>
          <a:xfrm>
            <a:off x="1524000" y="630087"/>
            <a:ext cx="9144000" cy="2486130"/>
          </a:xfrm>
        </p:spPr>
        <p:txBody>
          <a:bodyPr>
            <a:normAutofit/>
          </a:bodyPr>
          <a:lstStyle/>
          <a:p>
            <a:pPr algn="ctr"/>
            <a:r>
              <a:rPr lang="en-US" sz="6600" dirty="0">
                <a:solidFill>
                  <a:schemeClr val="tx1">
                    <a:lumMod val="95000"/>
                  </a:schemeClr>
                </a:solidFill>
              </a:rPr>
              <a:t>310 Mini Trainings</a:t>
            </a:r>
          </a:p>
        </p:txBody>
      </p:sp>
      <p:sp>
        <p:nvSpPr>
          <p:cNvPr id="3" name="Subtitle 2">
            <a:extLst>
              <a:ext uri="{FF2B5EF4-FFF2-40B4-BE49-F238E27FC236}">
                <a16:creationId xmlns:a16="http://schemas.microsoft.com/office/drawing/2014/main" id="{2486C5B4-E1DE-AE60-D1C2-C3E40010491B}"/>
              </a:ext>
            </a:extLst>
          </p:cNvPr>
          <p:cNvSpPr>
            <a:spLocks noGrp="1"/>
          </p:cNvSpPr>
          <p:nvPr>
            <p:ph type="subTitle" idx="1"/>
          </p:nvPr>
        </p:nvSpPr>
        <p:spPr>
          <a:xfrm>
            <a:off x="1524000" y="3116217"/>
            <a:ext cx="9144000" cy="1567489"/>
          </a:xfrm>
        </p:spPr>
        <p:txBody>
          <a:bodyPr>
            <a:normAutofit/>
          </a:bodyPr>
          <a:lstStyle/>
          <a:p>
            <a:pPr algn="ctr"/>
            <a:r>
              <a:rPr lang="en-US" sz="4400" dirty="0">
                <a:solidFill>
                  <a:schemeClr val="tx2"/>
                </a:solidFill>
              </a:rPr>
              <a:t>Violations</a:t>
            </a:r>
          </a:p>
        </p:txBody>
      </p:sp>
    </p:spTree>
    <p:extLst>
      <p:ext uri="{BB962C8B-B14F-4D97-AF65-F5344CB8AC3E}">
        <p14:creationId xmlns:p14="http://schemas.microsoft.com/office/powerpoint/2010/main" val="4189635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2" name="Title 1">
            <a:extLst>
              <a:ext uri="{FF2B5EF4-FFF2-40B4-BE49-F238E27FC236}">
                <a16:creationId xmlns:a16="http://schemas.microsoft.com/office/drawing/2014/main" id="{F448E2B4-4DF5-DC83-5B90-7B81DF0E2CDC}"/>
              </a:ext>
            </a:extLst>
          </p:cNvPr>
          <p:cNvSpPr>
            <a:spLocks noGrp="1"/>
          </p:cNvSpPr>
          <p:nvPr>
            <p:ph type="title"/>
          </p:nvPr>
        </p:nvSpPr>
        <p:spPr>
          <a:xfrm>
            <a:off x="641074" y="1419900"/>
            <a:ext cx="2844002" cy="4018201"/>
          </a:xfrm>
        </p:spPr>
        <p:txBody>
          <a:bodyPr>
            <a:normAutofit/>
          </a:bodyPr>
          <a:lstStyle/>
          <a:p>
            <a:pPr algn="l"/>
            <a:r>
              <a:rPr lang="en-US" sz="4400" dirty="0"/>
              <a:t>FAQ 3:</a:t>
            </a:r>
          </a:p>
        </p:txBody>
      </p:sp>
      <p:sp>
        <p:nvSpPr>
          <p:cNvPr id="3" name="Content Placeholder 2">
            <a:extLst>
              <a:ext uri="{FF2B5EF4-FFF2-40B4-BE49-F238E27FC236}">
                <a16:creationId xmlns:a16="http://schemas.microsoft.com/office/drawing/2014/main" id="{EFBF372E-E9F3-B690-301B-07F2C2442CF6}"/>
              </a:ext>
            </a:extLst>
          </p:cNvPr>
          <p:cNvSpPr>
            <a:spLocks noGrp="1"/>
          </p:cNvSpPr>
          <p:nvPr>
            <p:ph sz="quarter" idx="13"/>
          </p:nvPr>
        </p:nvSpPr>
        <p:spPr>
          <a:xfrm>
            <a:off x="4739498" y="486888"/>
            <a:ext cx="6576591" cy="5676302"/>
          </a:xfrm>
        </p:spPr>
        <p:txBody>
          <a:bodyPr anchor="ctr">
            <a:normAutofit/>
          </a:bodyPr>
          <a:lstStyle/>
          <a:p>
            <a:pPr marL="0" indent="0">
              <a:buNone/>
            </a:pPr>
            <a:r>
              <a:rPr lang="en-US" sz="2600" cap="none" dirty="0"/>
              <a:t>Q: Do we always have to assess penalties?</a:t>
            </a:r>
          </a:p>
          <a:p>
            <a:pPr marL="0" indent="0">
              <a:buNone/>
            </a:pPr>
            <a:endParaRPr lang="en-US" sz="2600" cap="none" dirty="0"/>
          </a:p>
          <a:p>
            <a:pPr marL="0" indent="0">
              <a:buNone/>
            </a:pPr>
            <a:r>
              <a:rPr lang="en-US" sz="2600" cap="none" dirty="0"/>
              <a:t>A: No. Some districts have a minimal fee they automatically assess if it’s found to be a violation. But in many circumstances the violation was unintentional. The district may use their discretion on when to assess penalties. However, it is recommended they develop a standard process and always follow it, so they are not seen to show favoritism. </a:t>
            </a:r>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474168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2" name="Title 1">
            <a:extLst>
              <a:ext uri="{FF2B5EF4-FFF2-40B4-BE49-F238E27FC236}">
                <a16:creationId xmlns:a16="http://schemas.microsoft.com/office/drawing/2014/main" id="{F448E2B4-4DF5-DC83-5B90-7B81DF0E2CDC}"/>
              </a:ext>
            </a:extLst>
          </p:cNvPr>
          <p:cNvSpPr>
            <a:spLocks noGrp="1"/>
          </p:cNvSpPr>
          <p:nvPr>
            <p:ph type="title"/>
          </p:nvPr>
        </p:nvSpPr>
        <p:spPr>
          <a:xfrm>
            <a:off x="641074" y="1419900"/>
            <a:ext cx="2844002" cy="4018201"/>
          </a:xfrm>
        </p:spPr>
        <p:txBody>
          <a:bodyPr>
            <a:normAutofit/>
          </a:bodyPr>
          <a:lstStyle/>
          <a:p>
            <a:pPr algn="l"/>
            <a:r>
              <a:rPr lang="en-US" sz="4400" dirty="0"/>
              <a:t>FAQ 4:</a:t>
            </a:r>
          </a:p>
        </p:txBody>
      </p:sp>
      <p:sp>
        <p:nvSpPr>
          <p:cNvPr id="3" name="Content Placeholder 2">
            <a:extLst>
              <a:ext uri="{FF2B5EF4-FFF2-40B4-BE49-F238E27FC236}">
                <a16:creationId xmlns:a16="http://schemas.microsoft.com/office/drawing/2014/main" id="{EFBF372E-E9F3-B690-301B-07F2C2442CF6}"/>
              </a:ext>
            </a:extLst>
          </p:cNvPr>
          <p:cNvSpPr>
            <a:spLocks noGrp="1"/>
          </p:cNvSpPr>
          <p:nvPr>
            <p:ph sz="quarter" idx="13"/>
          </p:nvPr>
        </p:nvSpPr>
        <p:spPr>
          <a:xfrm>
            <a:off x="4701008" y="1193576"/>
            <a:ext cx="6576591" cy="4470850"/>
          </a:xfrm>
        </p:spPr>
        <p:txBody>
          <a:bodyPr anchor="ctr">
            <a:normAutofit fontScale="92500" lnSpcReduction="20000"/>
          </a:bodyPr>
          <a:lstStyle/>
          <a:p>
            <a:pPr marL="0" indent="0">
              <a:buNone/>
            </a:pPr>
            <a:r>
              <a:rPr lang="en-US" sz="2800" cap="none" dirty="0"/>
              <a:t>Q: We sent them the letter, but we haven’t heard back, or they are refusing to take corrective action. What do we do now? </a:t>
            </a:r>
          </a:p>
          <a:p>
            <a:pPr marL="0" indent="0">
              <a:buNone/>
            </a:pPr>
            <a:endParaRPr lang="en-US" sz="2800" cap="none" dirty="0"/>
          </a:p>
          <a:p>
            <a:pPr marL="0" indent="0">
              <a:buNone/>
            </a:pPr>
            <a:r>
              <a:rPr lang="en-US" sz="2800" cap="none" dirty="0"/>
              <a:t>A: Turn it over to your county attorney or other legal services. The rest of the process takes place in judicial court, unless the applicant requests a declaratory ruling. Legal counsel will work with you to collect the necessary documents and advise on timelines, etc. </a:t>
            </a:r>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4056328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 name="Rectangle 15">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8" name="Title 7">
            <a:extLst>
              <a:ext uri="{FF2B5EF4-FFF2-40B4-BE49-F238E27FC236}">
                <a16:creationId xmlns:a16="http://schemas.microsoft.com/office/drawing/2014/main" id="{CA4D1241-00BA-A0A9-52C1-025F2B11C16A}"/>
              </a:ext>
            </a:extLst>
          </p:cNvPr>
          <p:cNvSpPr>
            <a:spLocks noGrp="1"/>
          </p:cNvSpPr>
          <p:nvPr>
            <p:ph type="title"/>
          </p:nvPr>
        </p:nvSpPr>
        <p:spPr>
          <a:xfrm>
            <a:off x="641074" y="1419900"/>
            <a:ext cx="2844002" cy="4018201"/>
          </a:xfrm>
        </p:spPr>
        <p:txBody>
          <a:bodyPr>
            <a:normAutofit/>
          </a:bodyPr>
          <a:lstStyle/>
          <a:p>
            <a:pPr algn="l"/>
            <a:r>
              <a:rPr lang="en-US" sz="4400" dirty="0"/>
              <a:t>Summary</a:t>
            </a:r>
          </a:p>
        </p:txBody>
      </p:sp>
      <p:sp>
        <p:nvSpPr>
          <p:cNvPr id="9" name="Content Placeholder 8">
            <a:extLst>
              <a:ext uri="{FF2B5EF4-FFF2-40B4-BE49-F238E27FC236}">
                <a16:creationId xmlns:a16="http://schemas.microsoft.com/office/drawing/2014/main" id="{91B6DC6B-588F-AE36-9DE4-BB2EE6F42B5D}"/>
              </a:ext>
            </a:extLst>
          </p:cNvPr>
          <p:cNvSpPr>
            <a:spLocks noGrp="1"/>
          </p:cNvSpPr>
          <p:nvPr>
            <p:ph sz="quarter" idx="13"/>
          </p:nvPr>
        </p:nvSpPr>
        <p:spPr>
          <a:xfrm>
            <a:off x="4701008" y="1193576"/>
            <a:ext cx="6576591" cy="4470850"/>
          </a:xfrm>
        </p:spPr>
        <p:txBody>
          <a:bodyPr anchor="ctr">
            <a:normAutofit/>
          </a:bodyPr>
          <a:lstStyle/>
          <a:p>
            <a:r>
              <a:rPr lang="en-US" sz="4400" cap="none" dirty="0"/>
              <a:t>When in doubt, look to your adopted rules!</a:t>
            </a:r>
          </a:p>
        </p:txBody>
      </p:sp>
      <p:pic>
        <p:nvPicPr>
          <p:cNvPr id="20" name="Picture 19">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1468224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3FA7E44-08B8-13D1-4888-9B6B61164021}"/>
              </a:ext>
            </a:extLst>
          </p:cNvPr>
          <p:cNvSpPr>
            <a:spLocks noGrp="1"/>
          </p:cNvSpPr>
          <p:nvPr>
            <p:ph type="title" idx="4294967295"/>
          </p:nvPr>
        </p:nvSpPr>
        <p:spPr>
          <a:xfrm>
            <a:off x="913775" y="-1596177"/>
            <a:ext cx="10364451" cy="1596177"/>
          </a:xfrm>
        </p:spPr>
        <p:txBody>
          <a:bodyPr vert="horz" lIns="91440" tIns="45720" rIns="91440" bIns="45720" rtlCol="0" anchor="b">
            <a:normAutofit/>
          </a:bodyPr>
          <a:lstStyle/>
          <a:p>
            <a:r>
              <a:rPr lang="en-US" dirty="0"/>
              <a:t>Contact Information</a:t>
            </a:r>
          </a:p>
        </p:txBody>
      </p:sp>
      <p:pic>
        <p:nvPicPr>
          <p:cNvPr id="4" name="Picture 3" descr="Logo, D.N.R.C.">
            <a:extLst>
              <a:ext uri="{FF2B5EF4-FFF2-40B4-BE49-F238E27FC236}">
                <a16:creationId xmlns:a16="http://schemas.microsoft.com/office/drawing/2014/main" id="{D048C1F8-6FF1-35CD-B5A0-E5CA182950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20214" y="2306998"/>
            <a:ext cx="2339589" cy="2244003"/>
          </a:xfrm>
          <a:prstGeom prst="rect">
            <a:avLst/>
          </a:prstGeom>
        </p:spPr>
      </p:pic>
      <p:graphicFrame>
        <p:nvGraphicFramePr>
          <p:cNvPr id="2" name="Table 1">
            <a:extLst>
              <a:ext uri="{FF2B5EF4-FFF2-40B4-BE49-F238E27FC236}">
                <a16:creationId xmlns:a16="http://schemas.microsoft.com/office/drawing/2014/main" id="{93DAB8D6-E635-040A-5A47-8D8360E99974}"/>
              </a:ext>
            </a:extLst>
          </p:cNvPr>
          <p:cNvGraphicFramePr>
            <a:graphicFrameLocks noGrp="1"/>
          </p:cNvGraphicFramePr>
          <p:nvPr>
            <p:extLst>
              <p:ext uri="{D42A27DB-BD31-4B8C-83A1-F6EECF244321}">
                <p14:modId xmlns:p14="http://schemas.microsoft.com/office/powerpoint/2010/main" val="2218322161"/>
              </p:ext>
            </p:extLst>
          </p:nvPr>
        </p:nvGraphicFramePr>
        <p:xfrm>
          <a:off x="3190009" y="2011680"/>
          <a:ext cx="8257309" cy="2834640"/>
        </p:xfrm>
        <a:graphic>
          <a:graphicData uri="http://schemas.openxmlformats.org/drawingml/2006/table">
            <a:tbl>
              <a:tblPr firstRow="1" firstCol="1" bandRow="1"/>
              <a:tblGrid>
                <a:gridCol w="2119746">
                  <a:extLst>
                    <a:ext uri="{9D8B030D-6E8A-4147-A177-3AD203B41FA5}">
                      <a16:colId xmlns:a16="http://schemas.microsoft.com/office/drawing/2014/main" val="3818184944"/>
                    </a:ext>
                  </a:extLst>
                </a:gridCol>
                <a:gridCol w="6137563">
                  <a:extLst>
                    <a:ext uri="{9D8B030D-6E8A-4147-A177-3AD203B41FA5}">
                      <a16:colId xmlns:a16="http://schemas.microsoft.com/office/drawing/2014/main" val="186056899"/>
                    </a:ext>
                  </a:extLst>
                </a:gridCol>
              </a:tblGrid>
              <a:tr h="770890">
                <a:tc>
                  <a:txBody>
                    <a:bodyPr/>
                    <a:lstStyle/>
                    <a:p>
                      <a:pPr marL="0" marR="0" algn="ctr">
                        <a:spcBef>
                          <a:spcPts val="0"/>
                        </a:spcBef>
                        <a:spcAft>
                          <a:spcPts val="0"/>
                        </a:spcAft>
                      </a:pPr>
                      <a:endParaRPr lang="en-US" sz="1400" kern="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spcBef>
                          <a:spcPts val="0"/>
                        </a:spcBef>
                        <a:spcAft>
                          <a:spcPts val="0"/>
                        </a:spcAft>
                      </a:pPr>
                      <a:r>
                        <a:rPr lang="en-US" sz="4000" b="1"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Hailey Graf</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kern="0" dirty="0">
                          <a:effectLst/>
                          <a:latin typeface="Calibri" panose="020F0502020204030204" pitchFamily="34" charset="0"/>
                          <a:ea typeface="Times New Roman" panose="02020603050405020304" pitchFamily="18" charset="0"/>
                          <a:cs typeface="Times New Roman" panose="02020603050405020304" pitchFamily="18" charset="0"/>
                        </a:rPr>
                        <a:t>Stream Permitting Coordinator</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kern="0" dirty="0">
                          <a:effectLst/>
                          <a:latin typeface="Calibri" panose="020F0502020204030204" pitchFamily="34" charset="0"/>
                          <a:ea typeface="Times New Roman" panose="02020603050405020304" pitchFamily="18" charset="0"/>
                          <a:cs typeface="Times New Roman" panose="02020603050405020304" pitchFamily="18" charset="0"/>
                        </a:rPr>
                        <a:t>Conservation Districts Bureau</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kern="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fr-FR" sz="3200" b="1"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Phone : </a:t>
                      </a:r>
                      <a:r>
                        <a:rPr lang="en-US" sz="3200" kern="0" dirty="0">
                          <a:effectLst/>
                          <a:latin typeface="Calibri" panose="020F0502020204030204" pitchFamily="34" charset="0"/>
                          <a:ea typeface="Times New Roman" panose="02020603050405020304" pitchFamily="18" charset="0"/>
                          <a:cs typeface="Times New Roman" panose="02020603050405020304" pitchFamily="18" charset="0"/>
                        </a:rPr>
                        <a:t>(406) 437-4435</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fr-FR" sz="3200" b="1"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Email</a:t>
                      </a:r>
                      <a:r>
                        <a:rPr lang="fr-FR" sz="3200"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3200" kern="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hailey.graf@mt.gov</a:t>
                      </a:r>
                      <a:endParaRPr lang="en-US" sz="4800" kern="1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886580721"/>
                  </a:ext>
                </a:extLst>
              </a:tr>
            </a:tbl>
          </a:graphicData>
        </a:graphic>
      </p:graphicFrame>
    </p:spTree>
    <p:extLst>
      <p:ext uri="{BB962C8B-B14F-4D97-AF65-F5344CB8AC3E}">
        <p14:creationId xmlns:p14="http://schemas.microsoft.com/office/powerpoint/2010/main" val="302881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1EFA5E6-98D8-D99A-C250-877D0CF8FC6C}"/>
              </a:ext>
            </a:extLst>
          </p:cNvPr>
          <p:cNvSpPr>
            <a:spLocks noGrp="1"/>
          </p:cNvSpPr>
          <p:nvPr>
            <p:ph type="title"/>
          </p:nvPr>
        </p:nvSpPr>
        <p:spPr>
          <a:xfrm>
            <a:off x="641074" y="1314450"/>
            <a:ext cx="2844002" cy="3680244"/>
          </a:xfrm>
        </p:spPr>
        <p:txBody>
          <a:bodyPr>
            <a:normAutofit/>
          </a:bodyPr>
          <a:lstStyle/>
          <a:p>
            <a:pPr algn="l"/>
            <a:r>
              <a:rPr lang="en-US" sz="4400" dirty="0">
                <a:solidFill>
                  <a:schemeClr val="bg1"/>
                </a:solidFill>
              </a:rPr>
              <a:t>What We’ll Cover… </a:t>
            </a:r>
          </a:p>
        </p:txBody>
      </p:sp>
      <p:pic>
        <p:nvPicPr>
          <p:cNvPr id="14" name="Picture 13">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pic>
        <p:nvPicPr>
          <p:cNvPr id="16" name="Picture 15">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graphicFrame>
        <p:nvGraphicFramePr>
          <p:cNvPr id="5" name="Content Placeholder 2" descr="Verticle bullet list">
            <a:extLst>
              <a:ext uri="{FF2B5EF4-FFF2-40B4-BE49-F238E27FC236}">
                <a16:creationId xmlns:a16="http://schemas.microsoft.com/office/drawing/2014/main" id="{834EA9E6-4E40-C53B-0221-D2F58F5AFE3F}"/>
              </a:ext>
            </a:extLst>
          </p:cNvPr>
          <p:cNvGraphicFramePr>
            <a:graphicFrameLocks noGrp="1"/>
          </p:cNvGraphicFramePr>
          <p:nvPr>
            <p:ph idx="1"/>
            <p:extLst>
              <p:ext uri="{D42A27DB-BD31-4B8C-83A1-F6EECF244321}">
                <p14:modId xmlns:p14="http://schemas.microsoft.com/office/powerpoint/2010/main" val="107627507"/>
              </p:ext>
            </p:extLst>
          </p:nvPr>
        </p:nvGraphicFramePr>
        <p:xfrm>
          <a:off x="4594225" y="889000"/>
          <a:ext cx="6683375" cy="460692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262602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D21718D-39F4-E8BB-7154-B7EB8461A661}"/>
              </a:ext>
            </a:extLst>
          </p:cNvPr>
          <p:cNvSpPr>
            <a:spLocks noGrp="1"/>
          </p:cNvSpPr>
          <p:nvPr>
            <p:ph type="title"/>
          </p:nvPr>
        </p:nvSpPr>
        <p:spPr>
          <a:xfrm>
            <a:off x="641074" y="1588878"/>
            <a:ext cx="2844002" cy="3680244"/>
          </a:xfrm>
        </p:spPr>
        <p:txBody>
          <a:bodyPr>
            <a:normAutofit/>
          </a:bodyPr>
          <a:lstStyle/>
          <a:p>
            <a:pPr algn="l"/>
            <a:r>
              <a:rPr lang="en-US" sz="3700" dirty="0">
                <a:solidFill>
                  <a:srgbClr val="FFFFFF"/>
                </a:solidFill>
              </a:rPr>
              <a:t>What is a Violation? </a:t>
            </a:r>
          </a:p>
        </p:txBody>
      </p:sp>
      <p:pic>
        <p:nvPicPr>
          <p:cNvPr id="23" name="Picture 22">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Content Placeholder 2">
            <a:extLst>
              <a:ext uri="{FF2B5EF4-FFF2-40B4-BE49-F238E27FC236}">
                <a16:creationId xmlns:a16="http://schemas.microsoft.com/office/drawing/2014/main" id="{D9C39D6A-32EB-59CF-7D9D-7301EE832E2D}"/>
              </a:ext>
            </a:extLst>
          </p:cNvPr>
          <p:cNvSpPr>
            <a:spLocks noGrp="1"/>
          </p:cNvSpPr>
          <p:nvPr>
            <p:ph idx="1"/>
          </p:nvPr>
        </p:nvSpPr>
        <p:spPr>
          <a:xfrm>
            <a:off x="4634793" y="399393"/>
            <a:ext cx="7094751" cy="5959366"/>
          </a:xfrm>
        </p:spPr>
        <p:txBody>
          <a:bodyPr anchor="ctr">
            <a:normAutofit/>
          </a:bodyPr>
          <a:lstStyle/>
          <a:p>
            <a:r>
              <a:rPr lang="en-US" sz="3000" cap="none" dirty="0"/>
              <a:t>Initiating a project without a permit</a:t>
            </a:r>
          </a:p>
          <a:p>
            <a:r>
              <a:rPr lang="en-US" sz="3000" cap="none" dirty="0"/>
              <a:t>Performing work outside the scope of the permit</a:t>
            </a:r>
          </a:p>
          <a:p>
            <a:r>
              <a:rPr lang="en-US" sz="3000" cap="none" dirty="0"/>
              <a:t>Placing a junked motor vehicle in the stream</a:t>
            </a:r>
          </a:p>
          <a:p>
            <a:r>
              <a:rPr lang="en-US" sz="3000" cap="none" dirty="0"/>
              <a:t>Violating the emergency procedures</a:t>
            </a:r>
          </a:p>
        </p:txBody>
      </p:sp>
      <p:pic>
        <p:nvPicPr>
          <p:cNvPr id="25" name="Picture 24">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3829542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8D325C-9AFF-FA5A-0C16-CB3D65FED385}"/>
              </a:ext>
            </a:extLst>
          </p:cNvPr>
          <p:cNvSpPr>
            <a:spLocks noGrp="1"/>
          </p:cNvSpPr>
          <p:nvPr>
            <p:ph type="title"/>
          </p:nvPr>
        </p:nvSpPr>
        <p:spPr>
          <a:xfrm>
            <a:off x="641074" y="1588878"/>
            <a:ext cx="2844002" cy="3680244"/>
          </a:xfrm>
        </p:spPr>
        <p:txBody>
          <a:bodyPr>
            <a:normAutofit/>
          </a:bodyPr>
          <a:lstStyle/>
          <a:p>
            <a:pPr algn="l"/>
            <a:r>
              <a:rPr lang="en-US" sz="4400" dirty="0">
                <a:solidFill>
                  <a:srgbClr val="FFFFFF"/>
                </a:solidFill>
              </a:rPr>
              <a:t>Penalties</a:t>
            </a:r>
          </a:p>
        </p:txBody>
      </p:sp>
      <p:pic>
        <p:nvPicPr>
          <p:cNvPr id="7"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Content Placeholder 2">
            <a:extLst>
              <a:ext uri="{FF2B5EF4-FFF2-40B4-BE49-F238E27FC236}">
                <a16:creationId xmlns:a16="http://schemas.microsoft.com/office/drawing/2014/main" id="{7CD8287C-EC3A-54E9-C024-75FB182E25E2}"/>
              </a:ext>
            </a:extLst>
          </p:cNvPr>
          <p:cNvSpPr>
            <a:spLocks noGrp="1"/>
          </p:cNvSpPr>
          <p:nvPr>
            <p:ph idx="1"/>
          </p:nvPr>
        </p:nvSpPr>
        <p:spPr>
          <a:xfrm>
            <a:off x="4634794" y="1049695"/>
            <a:ext cx="6642806" cy="4758611"/>
          </a:xfrm>
        </p:spPr>
        <p:txBody>
          <a:bodyPr anchor="ctr">
            <a:normAutofit/>
          </a:bodyPr>
          <a:lstStyle/>
          <a:p>
            <a:r>
              <a:rPr lang="en-US" sz="3200" cap="none" dirty="0"/>
              <a:t>Misdemeanor with fine not to exceed $500</a:t>
            </a:r>
          </a:p>
          <a:p>
            <a:pPr marL="0" indent="0" algn="ctr">
              <a:buNone/>
            </a:pPr>
            <a:r>
              <a:rPr lang="en-US" sz="3200" cap="none" dirty="0"/>
              <a:t>OR</a:t>
            </a:r>
            <a:endParaRPr lang="en-US" sz="3000" cap="none" dirty="0"/>
          </a:p>
          <a:p>
            <a:r>
              <a:rPr lang="en-US" sz="3200" cap="none" dirty="0"/>
              <a:t>Civil penalty not to exceed $500/day they continue to be in violation</a:t>
            </a:r>
          </a:p>
          <a:p>
            <a:pPr lvl="1"/>
            <a:r>
              <a:rPr lang="en-US" sz="3000" cap="none" dirty="0"/>
              <a:t>Not to exceed $15,000 (does not include the cost of remediation)</a:t>
            </a:r>
          </a:p>
        </p:txBody>
      </p:sp>
      <p:pic>
        <p:nvPicPr>
          <p:cNvPr id="9"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3379960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8D325C-9AFF-FA5A-0C16-CB3D65FED385}"/>
              </a:ext>
            </a:extLst>
          </p:cNvPr>
          <p:cNvSpPr>
            <a:spLocks noGrp="1"/>
          </p:cNvSpPr>
          <p:nvPr>
            <p:ph type="title"/>
          </p:nvPr>
        </p:nvSpPr>
        <p:spPr>
          <a:xfrm>
            <a:off x="641073" y="1588878"/>
            <a:ext cx="3078435" cy="3680244"/>
          </a:xfrm>
        </p:spPr>
        <p:txBody>
          <a:bodyPr>
            <a:normAutofit/>
          </a:bodyPr>
          <a:lstStyle/>
          <a:p>
            <a:pPr algn="l"/>
            <a:r>
              <a:rPr lang="en-US" sz="4400" dirty="0">
                <a:solidFill>
                  <a:srgbClr val="FFFFFF"/>
                </a:solidFill>
              </a:rPr>
              <a:t>Yep, it’s a violation!</a:t>
            </a:r>
            <a:br>
              <a:rPr lang="en-US" sz="4400" dirty="0">
                <a:solidFill>
                  <a:srgbClr val="FFFFFF"/>
                </a:solidFill>
              </a:rPr>
            </a:br>
            <a:br>
              <a:rPr lang="en-US" sz="4400" dirty="0">
                <a:solidFill>
                  <a:srgbClr val="FFFFFF"/>
                </a:solidFill>
              </a:rPr>
            </a:br>
            <a:r>
              <a:rPr lang="en-US" sz="4400" dirty="0">
                <a:solidFill>
                  <a:srgbClr val="FFFFFF"/>
                </a:solidFill>
              </a:rPr>
              <a:t>Now what?</a:t>
            </a:r>
          </a:p>
        </p:txBody>
      </p:sp>
      <p:pic>
        <p:nvPicPr>
          <p:cNvPr id="7"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Content Placeholder 2">
            <a:extLst>
              <a:ext uri="{FF2B5EF4-FFF2-40B4-BE49-F238E27FC236}">
                <a16:creationId xmlns:a16="http://schemas.microsoft.com/office/drawing/2014/main" id="{7CD8287C-EC3A-54E9-C024-75FB182E25E2}"/>
              </a:ext>
            </a:extLst>
          </p:cNvPr>
          <p:cNvSpPr>
            <a:spLocks noGrp="1"/>
          </p:cNvSpPr>
          <p:nvPr>
            <p:ph idx="1"/>
          </p:nvPr>
        </p:nvSpPr>
        <p:spPr>
          <a:xfrm>
            <a:off x="4634794" y="463138"/>
            <a:ext cx="7216780" cy="6032665"/>
          </a:xfrm>
        </p:spPr>
        <p:txBody>
          <a:bodyPr anchor="ctr">
            <a:normAutofit lnSpcReduction="10000"/>
          </a:bodyPr>
          <a:lstStyle/>
          <a:p>
            <a:r>
              <a:rPr lang="en-US" sz="3000" cap="none" dirty="0"/>
              <a:t>Follow your Adopted Rules Process!!!</a:t>
            </a:r>
          </a:p>
          <a:p>
            <a:r>
              <a:rPr lang="en-US" sz="3000" cap="none" dirty="0"/>
              <a:t>Certified letter (AR: Rule 19, Order on Violations)</a:t>
            </a:r>
          </a:p>
          <a:p>
            <a:pPr lvl="1"/>
            <a:r>
              <a:rPr lang="en-US" sz="2000" cap="none" dirty="0"/>
              <a:t>Asses civil penalty (w/ date it commences, and date corrective action must take place)</a:t>
            </a:r>
          </a:p>
          <a:p>
            <a:pPr lvl="1"/>
            <a:r>
              <a:rPr lang="en-US" sz="2000" cap="none" dirty="0"/>
              <a:t>List specific violation &amp; finding of noncompliance</a:t>
            </a:r>
          </a:p>
          <a:p>
            <a:pPr lvl="1"/>
            <a:r>
              <a:rPr lang="en-US" sz="2000" cap="none" dirty="0"/>
              <a:t>Districts intent to seek judicial enforcement if not paid</a:t>
            </a:r>
          </a:p>
          <a:p>
            <a:pPr lvl="1"/>
            <a:r>
              <a:rPr lang="en-US" sz="2000" u="sng" cap="none" dirty="0"/>
              <a:t>I recommend capturing all of this in the meeting minutes</a:t>
            </a:r>
          </a:p>
          <a:p>
            <a:r>
              <a:rPr lang="en-US" sz="3000" cap="none" dirty="0"/>
              <a:t>If corrective action takes place within timeframe, the CD may waive civil penalties</a:t>
            </a:r>
          </a:p>
          <a:p>
            <a:r>
              <a:rPr lang="en-US" sz="3000" cap="none" dirty="0"/>
              <a:t>If not, it is turned over to county attorney or other legal representation</a:t>
            </a:r>
          </a:p>
        </p:txBody>
      </p:sp>
      <p:pic>
        <p:nvPicPr>
          <p:cNvPr id="9"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2452333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104" name="Title 103">
            <a:extLst>
              <a:ext uri="{FF2B5EF4-FFF2-40B4-BE49-F238E27FC236}">
                <a16:creationId xmlns:a16="http://schemas.microsoft.com/office/drawing/2014/main" id="{EADA143B-7ED8-840A-9DE5-AEC14F11AD35}"/>
              </a:ext>
            </a:extLst>
          </p:cNvPr>
          <p:cNvSpPr txBox="1">
            <a:spLocks noGrp="1"/>
          </p:cNvSpPr>
          <p:nvPr>
            <p:ph type="title" idx="4294967295"/>
          </p:nvPr>
        </p:nvSpPr>
        <p:spPr>
          <a:xfrm>
            <a:off x="1508166" y="83127"/>
            <a:ext cx="9429008"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chemeClr val="tx1"/>
                </a:solidFill>
                <a:effectLst/>
                <a:uLnTx/>
                <a:uFillTx/>
                <a:latin typeface="+mn-lt"/>
                <a:ea typeface="+mn-ea"/>
                <a:cs typeface="+mn-cs"/>
              </a:rPr>
              <a:t>Violations Flow Chart</a:t>
            </a:r>
          </a:p>
        </p:txBody>
      </p:sp>
      <p:sp>
        <p:nvSpPr>
          <p:cNvPr id="5" name="TextBox 4">
            <a:extLst>
              <a:ext uri="{FF2B5EF4-FFF2-40B4-BE49-F238E27FC236}">
                <a16:creationId xmlns:a16="http://schemas.microsoft.com/office/drawing/2014/main" id="{2AE1A30C-F558-8E98-7B8F-2D323CE732E2}"/>
              </a:ext>
            </a:extLst>
          </p:cNvPr>
          <p:cNvSpPr txBox="1"/>
          <p:nvPr/>
        </p:nvSpPr>
        <p:spPr>
          <a:xfrm>
            <a:off x="778756" y="640805"/>
            <a:ext cx="3257550" cy="646331"/>
          </a:xfrm>
          <a:prstGeom prst="rect">
            <a:avLst/>
          </a:prstGeom>
          <a:noFill/>
          <a:ln>
            <a:solidFill>
              <a:schemeClr val="accent1"/>
            </a:solidFill>
          </a:ln>
        </p:spPr>
        <p:txBody>
          <a:bodyPr wrap="square" rtlCol="0">
            <a:spAutoFit/>
          </a:bodyPr>
          <a:lstStyle/>
          <a:p>
            <a:pPr algn="ctr"/>
            <a:r>
              <a:rPr lang="en-US" b="1" dirty="0"/>
              <a:t>*District becomes aware of potential violation</a:t>
            </a:r>
          </a:p>
        </p:txBody>
      </p:sp>
      <p:cxnSp>
        <p:nvCxnSpPr>
          <p:cNvPr id="32" name="Straight Arrow Connector 31" descr="box Connector 1">
            <a:extLst>
              <a:ext uri="{FF2B5EF4-FFF2-40B4-BE49-F238E27FC236}">
                <a16:creationId xmlns:a16="http://schemas.microsoft.com/office/drawing/2014/main" id="{3045792C-92C7-31EC-35B2-F18641320CD9}"/>
              </a:ext>
            </a:extLst>
          </p:cNvPr>
          <p:cNvCxnSpPr>
            <a:stCxn id="5" idx="3"/>
            <a:endCxn id="2" idx="1"/>
          </p:cNvCxnSpPr>
          <p:nvPr/>
        </p:nvCxnSpPr>
        <p:spPr>
          <a:xfrm flipV="1">
            <a:off x="4036306" y="959577"/>
            <a:ext cx="744435" cy="43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9CFF0A8A-F259-8B8D-F9C3-43C44D25A891}"/>
              </a:ext>
            </a:extLst>
          </p:cNvPr>
          <p:cNvSpPr txBox="1"/>
          <p:nvPr/>
        </p:nvSpPr>
        <p:spPr>
          <a:xfrm>
            <a:off x="4780741" y="774911"/>
            <a:ext cx="3257550" cy="369332"/>
          </a:xfrm>
          <a:prstGeom prst="rect">
            <a:avLst/>
          </a:prstGeom>
          <a:noFill/>
          <a:ln>
            <a:solidFill>
              <a:schemeClr val="accent1"/>
            </a:solidFill>
          </a:ln>
        </p:spPr>
        <p:txBody>
          <a:bodyPr wrap="square" rtlCol="0">
            <a:spAutoFit/>
          </a:bodyPr>
          <a:lstStyle/>
          <a:p>
            <a:pPr algn="ctr"/>
            <a:r>
              <a:rPr lang="en-US" dirty="0"/>
              <a:t>Onsite inspection, if warranted</a:t>
            </a:r>
          </a:p>
        </p:txBody>
      </p:sp>
      <p:cxnSp>
        <p:nvCxnSpPr>
          <p:cNvPr id="35" name="Straight Arrow Connector 34" descr="box connector 2">
            <a:extLst>
              <a:ext uri="{FF2B5EF4-FFF2-40B4-BE49-F238E27FC236}">
                <a16:creationId xmlns:a16="http://schemas.microsoft.com/office/drawing/2014/main" id="{4F7627BC-792F-4F96-18F5-E1583911201B}"/>
              </a:ext>
            </a:extLst>
          </p:cNvPr>
          <p:cNvCxnSpPr>
            <a:stCxn id="2" idx="2"/>
            <a:endCxn id="6" idx="0"/>
          </p:cNvCxnSpPr>
          <p:nvPr/>
        </p:nvCxnSpPr>
        <p:spPr>
          <a:xfrm>
            <a:off x="6409516" y="1144243"/>
            <a:ext cx="0" cy="3431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967AE8C5-A6E8-CD56-ABA5-BF1334406FD2}"/>
              </a:ext>
            </a:extLst>
          </p:cNvPr>
          <p:cNvSpPr txBox="1"/>
          <p:nvPr/>
        </p:nvSpPr>
        <p:spPr>
          <a:xfrm>
            <a:off x="4780741" y="1487346"/>
            <a:ext cx="3257550" cy="369332"/>
          </a:xfrm>
          <a:prstGeom prst="rect">
            <a:avLst/>
          </a:prstGeom>
          <a:noFill/>
          <a:ln>
            <a:solidFill>
              <a:schemeClr val="accent1"/>
            </a:solidFill>
          </a:ln>
        </p:spPr>
        <p:txBody>
          <a:bodyPr wrap="square" rtlCol="0">
            <a:spAutoFit/>
          </a:bodyPr>
          <a:lstStyle/>
          <a:p>
            <a:pPr algn="ctr"/>
            <a:r>
              <a:rPr lang="en-US" dirty="0"/>
              <a:t>Board decision at public meeting</a:t>
            </a:r>
          </a:p>
        </p:txBody>
      </p:sp>
      <p:cxnSp>
        <p:nvCxnSpPr>
          <p:cNvPr id="38" name="Straight Arrow Connector 37" descr="box connector 3">
            <a:extLst>
              <a:ext uri="{FF2B5EF4-FFF2-40B4-BE49-F238E27FC236}">
                <a16:creationId xmlns:a16="http://schemas.microsoft.com/office/drawing/2014/main" id="{FC7F9F6D-0D77-C927-6AB0-EC932EA98625}"/>
              </a:ext>
            </a:extLst>
          </p:cNvPr>
          <p:cNvCxnSpPr>
            <a:stCxn id="6" idx="2"/>
            <a:endCxn id="10" idx="0"/>
          </p:cNvCxnSpPr>
          <p:nvPr/>
        </p:nvCxnSpPr>
        <p:spPr>
          <a:xfrm flipH="1">
            <a:off x="4323674" y="1856678"/>
            <a:ext cx="2085842" cy="4451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6F47B8E0-5201-4509-70F6-1452EF2516EB}"/>
              </a:ext>
            </a:extLst>
          </p:cNvPr>
          <p:cNvSpPr txBox="1"/>
          <p:nvPr/>
        </p:nvSpPr>
        <p:spPr>
          <a:xfrm>
            <a:off x="2694899" y="2301865"/>
            <a:ext cx="3257550" cy="369332"/>
          </a:xfrm>
          <a:prstGeom prst="rect">
            <a:avLst/>
          </a:prstGeom>
          <a:solidFill>
            <a:schemeClr val="bg2">
              <a:lumMod val="40000"/>
              <a:lumOff val="60000"/>
            </a:schemeClr>
          </a:solidFill>
          <a:ln>
            <a:solidFill>
              <a:schemeClr val="accent1"/>
            </a:solidFill>
          </a:ln>
        </p:spPr>
        <p:txBody>
          <a:bodyPr wrap="square" rtlCol="0">
            <a:spAutoFit/>
          </a:bodyPr>
          <a:lstStyle/>
          <a:p>
            <a:pPr algn="ctr"/>
            <a:r>
              <a:rPr lang="en-US" b="1" dirty="0"/>
              <a:t>Not a violation</a:t>
            </a:r>
          </a:p>
        </p:txBody>
      </p:sp>
      <p:cxnSp>
        <p:nvCxnSpPr>
          <p:cNvPr id="40" name="Straight Arrow Connector 39" descr="box connector 4">
            <a:extLst>
              <a:ext uri="{FF2B5EF4-FFF2-40B4-BE49-F238E27FC236}">
                <a16:creationId xmlns:a16="http://schemas.microsoft.com/office/drawing/2014/main" id="{548C938C-F4E9-3896-B455-A0BDE073EA24}"/>
              </a:ext>
            </a:extLst>
          </p:cNvPr>
          <p:cNvCxnSpPr>
            <a:stCxn id="6" idx="2"/>
            <a:endCxn id="9" idx="0"/>
          </p:cNvCxnSpPr>
          <p:nvPr/>
        </p:nvCxnSpPr>
        <p:spPr>
          <a:xfrm>
            <a:off x="6409516" y="1856678"/>
            <a:ext cx="1830640" cy="461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E67BD258-13E8-3E94-F469-A08C45F23F65}"/>
              </a:ext>
            </a:extLst>
          </p:cNvPr>
          <p:cNvSpPr txBox="1"/>
          <p:nvPr/>
        </p:nvSpPr>
        <p:spPr>
          <a:xfrm>
            <a:off x="6611381" y="2318343"/>
            <a:ext cx="3257550" cy="369332"/>
          </a:xfrm>
          <a:prstGeom prst="rect">
            <a:avLst/>
          </a:prstGeom>
          <a:solidFill>
            <a:schemeClr val="bg2">
              <a:lumMod val="40000"/>
              <a:lumOff val="60000"/>
            </a:schemeClr>
          </a:solidFill>
          <a:ln>
            <a:solidFill>
              <a:schemeClr val="accent1"/>
            </a:solidFill>
          </a:ln>
        </p:spPr>
        <p:txBody>
          <a:bodyPr wrap="square" rtlCol="0">
            <a:spAutoFit/>
          </a:bodyPr>
          <a:lstStyle/>
          <a:p>
            <a:pPr algn="ctr"/>
            <a:r>
              <a:rPr lang="en-US" b="1" dirty="0"/>
              <a:t>Violation</a:t>
            </a:r>
          </a:p>
        </p:txBody>
      </p:sp>
      <p:cxnSp>
        <p:nvCxnSpPr>
          <p:cNvPr id="59" name="Straight Arrow Connector 58" descr="box connector 5">
            <a:extLst>
              <a:ext uri="{FF2B5EF4-FFF2-40B4-BE49-F238E27FC236}">
                <a16:creationId xmlns:a16="http://schemas.microsoft.com/office/drawing/2014/main" id="{5E690940-8283-C79B-4310-238969B3F57B}"/>
              </a:ext>
            </a:extLst>
          </p:cNvPr>
          <p:cNvCxnSpPr>
            <a:cxnSpLocks/>
            <a:stCxn id="10" idx="2"/>
            <a:endCxn id="11" idx="0"/>
          </p:cNvCxnSpPr>
          <p:nvPr/>
        </p:nvCxnSpPr>
        <p:spPr>
          <a:xfrm>
            <a:off x="4323674" y="2671197"/>
            <a:ext cx="0" cy="3675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C2719F23-9EE7-B7A3-687E-F88833963EFE}"/>
              </a:ext>
            </a:extLst>
          </p:cNvPr>
          <p:cNvSpPr txBox="1"/>
          <p:nvPr/>
        </p:nvSpPr>
        <p:spPr>
          <a:xfrm>
            <a:off x="2694899" y="3038715"/>
            <a:ext cx="3257550" cy="369332"/>
          </a:xfrm>
          <a:prstGeom prst="rect">
            <a:avLst/>
          </a:prstGeom>
          <a:noFill/>
          <a:ln>
            <a:solidFill>
              <a:schemeClr val="accent1"/>
            </a:solidFill>
          </a:ln>
        </p:spPr>
        <p:txBody>
          <a:bodyPr wrap="square" rtlCol="0">
            <a:spAutoFit/>
          </a:bodyPr>
          <a:lstStyle/>
          <a:p>
            <a:pPr algn="ctr"/>
            <a:r>
              <a:rPr lang="en-US" dirty="0"/>
              <a:t>No further action needed</a:t>
            </a:r>
          </a:p>
        </p:txBody>
      </p:sp>
      <p:cxnSp>
        <p:nvCxnSpPr>
          <p:cNvPr id="42" name="Straight Arrow Connector 41" descr="box connector 6">
            <a:extLst>
              <a:ext uri="{FF2B5EF4-FFF2-40B4-BE49-F238E27FC236}">
                <a16:creationId xmlns:a16="http://schemas.microsoft.com/office/drawing/2014/main" id="{16FD064C-49A2-EDDA-D29D-B186C0B5172A}"/>
              </a:ext>
            </a:extLst>
          </p:cNvPr>
          <p:cNvCxnSpPr>
            <a:stCxn id="9" idx="2"/>
            <a:endCxn id="12" idx="0"/>
          </p:cNvCxnSpPr>
          <p:nvPr/>
        </p:nvCxnSpPr>
        <p:spPr>
          <a:xfrm>
            <a:off x="8240156" y="2687675"/>
            <a:ext cx="0" cy="3390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2B85842B-D874-D8A7-6BF8-52616CE501D7}"/>
              </a:ext>
            </a:extLst>
          </p:cNvPr>
          <p:cNvSpPr txBox="1"/>
          <p:nvPr/>
        </p:nvSpPr>
        <p:spPr>
          <a:xfrm>
            <a:off x="6611381" y="3026679"/>
            <a:ext cx="3257550" cy="646331"/>
          </a:xfrm>
          <a:prstGeom prst="rect">
            <a:avLst/>
          </a:prstGeom>
          <a:noFill/>
          <a:ln>
            <a:solidFill>
              <a:schemeClr val="accent1"/>
            </a:solidFill>
          </a:ln>
        </p:spPr>
        <p:txBody>
          <a:bodyPr wrap="square" rtlCol="0">
            <a:spAutoFit/>
          </a:bodyPr>
          <a:lstStyle/>
          <a:p>
            <a:pPr algn="ctr"/>
            <a:r>
              <a:rPr lang="en-US" dirty="0"/>
              <a:t>Send certified letter per Rule 19 of Adopted Rules</a:t>
            </a:r>
          </a:p>
        </p:txBody>
      </p:sp>
      <p:cxnSp>
        <p:nvCxnSpPr>
          <p:cNvPr id="44" name="Straight Arrow Connector 43" descr="box connector 7">
            <a:extLst>
              <a:ext uri="{FF2B5EF4-FFF2-40B4-BE49-F238E27FC236}">
                <a16:creationId xmlns:a16="http://schemas.microsoft.com/office/drawing/2014/main" id="{2F72F93C-99CC-D392-2E9C-A6BFCDF98CCF}"/>
              </a:ext>
            </a:extLst>
          </p:cNvPr>
          <p:cNvCxnSpPr>
            <a:stCxn id="12" idx="2"/>
            <a:endCxn id="13" idx="0"/>
          </p:cNvCxnSpPr>
          <p:nvPr/>
        </p:nvCxnSpPr>
        <p:spPr>
          <a:xfrm flipH="1">
            <a:off x="6409516" y="3673010"/>
            <a:ext cx="1830640" cy="4361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37BEA4BB-EB00-CA1C-977B-4597AEF8558D}"/>
              </a:ext>
            </a:extLst>
          </p:cNvPr>
          <p:cNvSpPr txBox="1"/>
          <p:nvPr/>
        </p:nvSpPr>
        <p:spPr>
          <a:xfrm>
            <a:off x="4780741" y="4109163"/>
            <a:ext cx="3257550" cy="646331"/>
          </a:xfrm>
          <a:prstGeom prst="rect">
            <a:avLst/>
          </a:prstGeom>
          <a:noFill/>
          <a:ln>
            <a:solidFill>
              <a:schemeClr val="accent1"/>
            </a:solidFill>
          </a:ln>
        </p:spPr>
        <p:txBody>
          <a:bodyPr wrap="square" rtlCol="0">
            <a:spAutoFit/>
          </a:bodyPr>
          <a:lstStyle/>
          <a:p>
            <a:pPr algn="ctr"/>
            <a:r>
              <a:rPr lang="en-US" dirty="0"/>
              <a:t>Corrective action takes place by deadline</a:t>
            </a:r>
          </a:p>
        </p:txBody>
      </p:sp>
      <p:cxnSp>
        <p:nvCxnSpPr>
          <p:cNvPr id="46" name="Straight Arrow Connector 45" descr="box connector 8">
            <a:extLst>
              <a:ext uri="{FF2B5EF4-FFF2-40B4-BE49-F238E27FC236}">
                <a16:creationId xmlns:a16="http://schemas.microsoft.com/office/drawing/2014/main" id="{0F9C92AD-DBB7-3DB6-36D3-D8524246396F}"/>
              </a:ext>
            </a:extLst>
          </p:cNvPr>
          <p:cNvCxnSpPr>
            <a:stCxn id="12" idx="2"/>
            <a:endCxn id="26" idx="0"/>
          </p:cNvCxnSpPr>
          <p:nvPr/>
        </p:nvCxnSpPr>
        <p:spPr>
          <a:xfrm>
            <a:off x="8240156" y="3673010"/>
            <a:ext cx="1643815" cy="4310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FD0CB5F2-F667-3035-6A0C-E2A9AECF2E2A}"/>
              </a:ext>
            </a:extLst>
          </p:cNvPr>
          <p:cNvSpPr txBox="1"/>
          <p:nvPr/>
        </p:nvSpPr>
        <p:spPr>
          <a:xfrm>
            <a:off x="8255196" y="4104027"/>
            <a:ext cx="3257550" cy="646331"/>
          </a:xfrm>
          <a:prstGeom prst="rect">
            <a:avLst/>
          </a:prstGeom>
          <a:noFill/>
          <a:ln>
            <a:solidFill>
              <a:schemeClr val="accent1"/>
            </a:solidFill>
          </a:ln>
        </p:spPr>
        <p:txBody>
          <a:bodyPr wrap="square" rtlCol="0">
            <a:spAutoFit/>
          </a:bodyPr>
          <a:lstStyle/>
          <a:p>
            <a:pPr algn="ctr"/>
            <a:r>
              <a:rPr lang="en-US" dirty="0"/>
              <a:t>No response or no corrective action by deadline</a:t>
            </a:r>
          </a:p>
        </p:txBody>
      </p:sp>
      <p:cxnSp>
        <p:nvCxnSpPr>
          <p:cNvPr id="48" name="Straight Arrow Connector 47" descr="box connector 9">
            <a:extLst>
              <a:ext uri="{FF2B5EF4-FFF2-40B4-BE49-F238E27FC236}">
                <a16:creationId xmlns:a16="http://schemas.microsoft.com/office/drawing/2014/main" id="{523317DA-90B9-71AB-7392-64CACC4BF9DC}"/>
              </a:ext>
            </a:extLst>
          </p:cNvPr>
          <p:cNvCxnSpPr>
            <a:stCxn id="13" idx="2"/>
            <a:endCxn id="28" idx="0"/>
          </p:cNvCxnSpPr>
          <p:nvPr/>
        </p:nvCxnSpPr>
        <p:spPr>
          <a:xfrm>
            <a:off x="6409516" y="4755494"/>
            <a:ext cx="0" cy="3168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E14B38B3-3923-2C70-5554-0276E041F2AC}"/>
              </a:ext>
            </a:extLst>
          </p:cNvPr>
          <p:cNvSpPr txBox="1"/>
          <p:nvPr/>
        </p:nvSpPr>
        <p:spPr>
          <a:xfrm>
            <a:off x="4780741" y="5072368"/>
            <a:ext cx="3257550" cy="646331"/>
          </a:xfrm>
          <a:prstGeom prst="rect">
            <a:avLst/>
          </a:prstGeom>
          <a:noFill/>
          <a:ln>
            <a:solidFill>
              <a:schemeClr val="accent1"/>
            </a:solidFill>
          </a:ln>
        </p:spPr>
        <p:txBody>
          <a:bodyPr wrap="square" rtlCol="0">
            <a:spAutoFit/>
          </a:bodyPr>
          <a:lstStyle/>
          <a:p>
            <a:pPr algn="ctr"/>
            <a:r>
              <a:rPr lang="en-US" dirty="0"/>
              <a:t>The district may waive civil penalties</a:t>
            </a:r>
          </a:p>
        </p:txBody>
      </p:sp>
      <p:cxnSp>
        <p:nvCxnSpPr>
          <p:cNvPr id="50" name="Straight Arrow Connector 49" descr="box connector 10">
            <a:extLst>
              <a:ext uri="{FF2B5EF4-FFF2-40B4-BE49-F238E27FC236}">
                <a16:creationId xmlns:a16="http://schemas.microsoft.com/office/drawing/2014/main" id="{27E938CC-A2A7-A292-C2B4-466F2DAB3C85}"/>
              </a:ext>
            </a:extLst>
          </p:cNvPr>
          <p:cNvCxnSpPr>
            <a:stCxn id="26" idx="2"/>
            <a:endCxn id="29" idx="0"/>
          </p:cNvCxnSpPr>
          <p:nvPr/>
        </p:nvCxnSpPr>
        <p:spPr>
          <a:xfrm>
            <a:off x="9883971" y="4750358"/>
            <a:ext cx="0" cy="3220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4AB6CC90-E0CC-437C-3887-2B1133FC1BD0}"/>
              </a:ext>
            </a:extLst>
          </p:cNvPr>
          <p:cNvSpPr txBox="1"/>
          <p:nvPr/>
        </p:nvSpPr>
        <p:spPr>
          <a:xfrm>
            <a:off x="8255196" y="5072368"/>
            <a:ext cx="3257550" cy="369332"/>
          </a:xfrm>
          <a:prstGeom prst="rect">
            <a:avLst/>
          </a:prstGeom>
          <a:noFill/>
          <a:ln>
            <a:solidFill>
              <a:schemeClr val="accent1"/>
            </a:solidFill>
          </a:ln>
        </p:spPr>
        <p:txBody>
          <a:bodyPr wrap="square" rtlCol="0">
            <a:spAutoFit/>
          </a:bodyPr>
          <a:lstStyle/>
          <a:p>
            <a:pPr algn="ctr"/>
            <a:r>
              <a:rPr lang="en-US" dirty="0"/>
              <a:t>Legal counsel takes it from here</a:t>
            </a:r>
          </a:p>
        </p:txBody>
      </p:sp>
      <p:cxnSp>
        <p:nvCxnSpPr>
          <p:cNvPr id="55" name="Straight Arrow Connector 54" descr="box connector 11">
            <a:extLst>
              <a:ext uri="{FF2B5EF4-FFF2-40B4-BE49-F238E27FC236}">
                <a16:creationId xmlns:a16="http://schemas.microsoft.com/office/drawing/2014/main" id="{C4EDE0CD-B3F9-382C-D0FC-D82BA84F0E13}"/>
              </a:ext>
            </a:extLst>
          </p:cNvPr>
          <p:cNvCxnSpPr>
            <a:stCxn id="29" idx="2"/>
            <a:endCxn id="51" idx="0"/>
          </p:cNvCxnSpPr>
          <p:nvPr/>
        </p:nvCxnSpPr>
        <p:spPr>
          <a:xfrm>
            <a:off x="9883971" y="5441700"/>
            <a:ext cx="0" cy="3272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BC35B2A6-D2E9-433F-B6E7-819DCA6C38AE}"/>
              </a:ext>
            </a:extLst>
          </p:cNvPr>
          <p:cNvSpPr txBox="1"/>
          <p:nvPr/>
        </p:nvSpPr>
        <p:spPr>
          <a:xfrm>
            <a:off x="8255196" y="5768951"/>
            <a:ext cx="3257550" cy="646331"/>
          </a:xfrm>
          <a:prstGeom prst="rect">
            <a:avLst/>
          </a:prstGeom>
          <a:noFill/>
          <a:ln>
            <a:solidFill>
              <a:schemeClr val="accent1"/>
            </a:solidFill>
          </a:ln>
        </p:spPr>
        <p:txBody>
          <a:bodyPr wrap="square" rtlCol="0">
            <a:spAutoFit/>
          </a:bodyPr>
          <a:lstStyle/>
          <a:p>
            <a:pPr algn="ctr"/>
            <a:r>
              <a:rPr lang="en-US" dirty="0"/>
              <a:t>Work with your county attorney or other legal services</a:t>
            </a:r>
          </a:p>
        </p:txBody>
      </p:sp>
      <p:sp>
        <p:nvSpPr>
          <p:cNvPr id="103" name="TextBox 102">
            <a:extLst>
              <a:ext uri="{FF2B5EF4-FFF2-40B4-BE49-F238E27FC236}">
                <a16:creationId xmlns:a16="http://schemas.microsoft.com/office/drawing/2014/main" id="{405E6098-8BA5-8811-6F30-BCCB9702A463}"/>
              </a:ext>
            </a:extLst>
          </p:cNvPr>
          <p:cNvSpPr txBox="1"/>
          <p:nvPr/>
        </p:nvSpPr>
        <p:spPr>
          <a:xfrm rot="10800000" flipH="1" flipV="1">
            <a:off x="742872" y="4656871"/>
            <a:ext cx="2855352" cy="1200329"/>
          </a:xfrm>
          <a:prstGeom prst="rect">
            <a:avLst/>
          </a:prstGeom>
          <a:noFill/>
        </p:spPr>
        <p:txBody>
          <a:bodyPr wrap="square" rtlCol="0">
            <a:spAutoFit/>
          </a:bodyPr>
          <a:lstStyle/>
          <a:p>
            <a:r>
              <a:rPr lang="en-US" dirty="0"/>
              <a:t>*If a complaint if filed, follow complaint procedures in Adopted Rules, Rule 18, for onsite inspection, etc.  </a:t>
            </a:r>
          </a:p>
        </p:txBody>
      </p:sp>
    </p:spTree>
    <p:extLst>
      <p:ext uri="{BB962C8B-B14F-4D97-AF65-F5344CB8AC3E}">
        <p14:creationId xmlns:p14="http://schemas.microsoft.com/office/powerpoint/2010/main" val="2784267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2" name="Title 1">
            <a:extLst>
              <a:ext uri="{FF2B5EF4-FFF2-40B4-BE49-F238E27FC236}">
                <a16:creationId xmlns:a16="http://schemas.microsoft.com/office/drawing/2014/main" id="{F448E2B4-4DF5-DC83-5B90-7B81DF0E2CDC}"/>
              </a:ext>
            </a:extLst>
          </p:cNvPr>
          <p:cNvSpPr>
            <a:spLocks noGrp="1"/>
          </p:cNvSpPr>
          <p:nvPr>
            <p:ph type="title"/>
          </p:nvPr>
        </p:nvSpPr>
        <p:spPr>
          <a:xfrm>
            <a:off x="641074" y="1419900"/>
            <a:ext cx="2844002" cy="4018201"/>
          </a:xfrm>
        </p:spPr>
        <p:txBody>
          <a:bodyPr>
            <a:normAutofit/>
          </a:bodyPr>
          <a:lstStyle/>
          <a:p>
            <a:pPr algn="l"/>
            <a:r>
              <a:rPr lang="en-US" sz="4400" dirty="0"/>
              <a:t>FAQ 1:</a:t>
            </a:r>
          </a:p>
        </p:txBody>
      </p:sp>
      <p:sp>
        <p:nvSpPr>
          <p:cNvPr id="3" name="Content Placeholder 2">
            <a:extLst>
              <a:ext uri="{FF2B5EF4-FFF2-40B4-BE49-F238E27FC236}">
                <a16:creationId xmlns:a16="http://schemas.microsoft.com/office/drawing/2014/main" id="{EFBF372E-E9F3-B690-301B-07F2C2442CF6}"/>
              </a:ext>
            </a:extLst>
          </p:cNvPr>
          <p:cNvSpPr>
            <a:spLocks noGrp="1"/>
          </p:cNvSpPr>
          <p:nvPr>
            <p:ph sz="quarter" idx="13"/>
          </p:nvPr>
        </p:nvSpPr>
        <p:spPr>
          <a:xfrm>
            <a:off x="4701008" y="1193576"/>
            <a:ext cx="6576591" cy="4470850"/>
          </a:xfrm>
        </p:spPr>
        <p:txBody>
          <a:bodyPr anchor="ctr">
            <a:normAutofit fontScale="92500"/>
          </a:bodyPr>
          <a:lstStyle/>
          <a:p>
            <a:pPr marL="0" indent="0">
              <a:buNone/>
            </a:pPr>
            <a:r>
              <a:rPr lang="en-US" sz="2800" cap="none" dirty="0"/>
              <a:t>Q: Who is the civil penalty against? The landowner or the applicant? </a:t>
            </a:r>
          </a:p>
          <a:p>
            <a:pPr marL="0" indent="0">
              <a:buNone/>
            </a:pPr>
            <a:endParaRPr lang="en-US" sz="2800" cap="none" dirty="0"/>
          </a:p>
          <a:p>
            <a:pPr marL="0" indent="0">
              <a:buNone/>
            </a:pPr>
            <a:r>
              <a:rPr lang="en-US" sz="2800" cap="none" dirty="0"/>
              <a:t>A: The district may find the landowner, the applicant, or both in violation. Generally, the applicant </a:t>
            </a:r>
            <a:r>
              <a:rPr lang="en-US" sz="2800" i="1" cap="none" dirty="0"/>
              <a:t>is</a:t>
            </a:r>
            <a:r>
              <a:rPr lang="en-US" sz="2800" cap="none" dirty="0"/>
              <a:t> the landowner. In certain circumstances, someone other than the landowner can be found in violation (such as a contractor). </a:t>
            </a:r>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1234691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2" name="Title 1">
            <a:extLst>
              <a:ext uri="{FF2B5EF4-FFF2-40B4-BE49-F238E27FC236}">
                <a16:creationId xmlns:a16="http://schemas.microsoft.com/office/drawing/2014/main" id="{F448E2B4-4DF5-DC83-5B90-7B81DF0E2CDC}"/>
              </a:ext>
            </a:extLst>
          </p:cNvPr>
          <p:cNvSpPr>
            <a:spLocks noGrp="1"/>
          </p:cNvSpPr>
          <p:nvPr>
            <p:ph type="title"/>
          </p:nvPr>
        </p:nvSpPr>
        <p:spPr>
          <a:xfrm>
            <a:off x="641074" y="1419900"/>
            <a:ext cx="2844002" cy="4018201"/>
          </a:xfrm>
        </p:spPr>
        <p:txBody>
          <a:bodyPr>
            <a:normAutofit/>
          </a:bodyPr>
          <a:lstStyle/>
          <a:p>
            <a:pPr algn="l"/>
            <a:r>
              <a:rPr lang="en-US" sz="4400" dirty="0"/>
              <a:t>FAQ 2:</a:t>
            </a:r>
          </a:p>
        </p:txBody>
      </p:sp>
      <p:sp>
        <p:nvSpPr>
          <p:cNvPr id="3" name="Content Placeholder 2">
            <a:extLst>
              <a:ext uri="{FF2B5EF4-FFF2-40B4-BE49-F238E27FC236}">
                <a16:creationId xmlns:a16="http://schemas.microsoft.com/office/drawing/2014/main" id="{EFBF372E-E9F3-B690-301B-07F2C2442CF6}"/>
              </a:ext>
            </a:extLst>
          </p:cNvPr>
          <p:cNvSpPr>
            <a:spLocks noGrp="1"/>
          </p:cNvSpPr>
          <p:nvPr>
            <p:ph sz="quarter" idx="13"/>
          </p:nvPr>
        </p:nvSpPr>
        <p:spPr>
          <a:xfrm>
            <a:off x="4701008" y="1193576"/>
            <a:ext cx="6576591" cy="4470850"/>
          </a:xfrm>
        </p:spPr>
        <p:txBody>
          <a:bodyPr anchor="ctr">
            <a:normAutofit/>
          </a:bodyPr>
          <a:lstStyle/>
          <a:p>
            <a:pPr marL="0" indent="0">
              <a:buNone/>
            </a:pPr>
            <a:r>
              <a:rPr lang="en-US" sz="2600" cap="none" dirty="0"/>
              <a:t>Q: Do we have to wait for a complaint to be filed before proceeding with the violation?</a:t>
            </a:r>
          </a:p>
          <a:p>
            <a:pPr marL="0" indent="0">
              <a:buNone/>
            </a:pPr>
            <a:endParaRPr lang="en-US" sz="2600" cap="none" dirty="0"/>
          </a:p>
          <a:p>
            <a:pPr marL="0" indent="0">
              <a:buNone/>
            </a:pPr>
            <a:r>
              <a:rPr lang="en-US" sz="2600" cap="none" dirty="0"/>
              <a:t>A: No. Complaints are how we normally find out about a violation, but if the district becomes aware of it through another avenue you can proceed without a formal complaint being filed. </a:t>
            </a:r>
          </a:p>
          <a:p>
            <a:endParaRPr lang="en-US" sz="2800" cap="none" dirty="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1704690150"/>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A3650DCDE146A478B1BC5949F602B2E" ma:contentTypeVersion="19" ma:contentTypeDescription="Create a new document." ma:contentTypeScope="" ma:versionID="254a7ce9ee52b8122fcbbec7f8048e6e">
  <xsd:schema xmlns:xsd="http://www.w3.org/2001/XMLSchema" xmlns:xs="http://www.w3.org/2001/XMLSchema" xmlns:p="http://schemas.microsoft.com/office/2006/metadata/properties" xmlns:ns1="http://schemas.microsoft.com/sharepoint/v3" xmlns:ns2="04d381b5-4d15-45b6-9cd7-38992b2a11be" xmlns:ns3="31fd62e0-9399-4265-b5fb-40ac838bc50e" targetNamespace="http://schemas.microsoft.com/office/2006/metadata/properties" ma:root="true" ma:fieldsID="75e5f5019e936e7005c1760beeb6eec3" ns1:_="" ns2:_="" ns3:_="">
    <xsd:import namespace="http://schemas.microsoft.com/sharepoint/v3"/>
    <xsd:import namespace="04d381b5-4d15-45b6-9cd7-38992b2a11be"/>
    <xsd:import namespace="31fd62e0-9399-4265-b5fb-40ac838bc50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Location" minOccurs="0"/>
                <xsd:element ref="ns1:_ip_UnifiedCompliancePolicyProperties" minOccurs="0"/>
                <xsd:element ref="ns1:_ip_UnifiedCompliancePolicyUIAc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d381b5-4d15-45b6-9cd7-38992b2a11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25ed7e3c-a509-4d5c-98b3-887d36f9efb2"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dexed="true"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fd62e0-9399-4265-b5fb-40ac838bc50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e1d71e3-2579-45d9-8185-5ac32a519a4c}" ma:internalName="TaxCatchAll" ma:showField="CatchAllData" ma:web="31fd62e0-9399-4265-b5fb-40ac838bc50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31fd62e0-9399-4265-b5fb-40ac838bc50e" xsi:nil="true"/>
    <_ip_UnifiedCompliancePolicyProperties xmlns="http://schemas.microsoft.com/sharepoint/v3" xsi:nil="true"/>
    <lcf76f155ced4ddcb4097134ff3c332f xmlns="04d381b5-4d15-45b6-9cd7-38992b2a11b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2712BFE-701B-410D-B4B5-4869564CB7FE}">
  <ds:schemaRefs>
    <ds:schemaRef ds:uri="http://schemas.microsoft.com/sharepoint/v3/contenttype/forms"/>
  </ds:schemaRefs>
</ds:datastoreItem>
</file>

<file path=customXml/itemProps2.xml><?xml version="1.0" encoding="utf-8"?>
<ds:datastoreItem xmlns:ds="http://schemas.openxmlformats.org/officeDocument/2006/customXml" ds:itemID="{356C0565-19ED-43EC-A3E7-ADC8647C2FA4}"/>
</file>

<file path=customXml/itemProps3.xml><?xml version="1.0" encoding="utf-8"?>
<ds:datastoreItem xmlns:ds="http://schemas.openxmlformats.org/officeDocument/2006/customXml" ds:itemID="{21E0BD82-A63B-4B98-BDB2-EE6FA539C5B9}">
  <ds:schemaRefs>
    <ds:schemaRef ds:uri="http://purl.org/dc/dcmitype/"/>
    <ds:schemaRef ds:uri="http://purl.org/dc/elements/1.1/"/>
    <ds:schemaRef ds:uri="http://schemas.microsoft.com/office/2006/documentManagement/types"/>
    <ds:schemaRef ds:uri="04d381b5-4d15-45b6-9cd7-38992b2a11be"/>
    <ds:schemaRef ds:uri="http://schemas.microsoft.com/office/2006/metadata/properties"/>
    <ds:schemaRef ds:uri="31fd62e0-9399-4265-b5fb-40ac838bc50e"/>
    <ds:schemaRef ds:uri="http://schemas.microsoft.com/sharepoint/v3"/>
    <ds:schemaRef ds:uri="http://schemas.microsoft.com/office/infopath/2007/PartnerControls"/>
    <ds:schemaRef ds:uri="http://schemas.openxmlformats.org/package/2006/metadata/core-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555</TotalTime>
  <Words>774</Words>
  <Application>Microsoft Office PowerPoint</Application>
  <PresentationFormat>Widescreen</PresentationFormat>
  <Paragraphs>79</Paragraphs>
  <Slides>12</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Tw Cen MT</vt:lpstr>
      <vt:lpstr>Droplet</vt:lpstr>
      <vt:lpstr>310 Mini Trainings</vt:lpstr>
      <vt:lpstr>Contact Information</vt:lpstr>
      <vt:lpstr>What We’ll Cover… </vt:lpstr>
      <vt:lpstr>What is a Violation? </vt:lpstr>
      <vt:lpstr>Penalties</vt:lpstr>
      <vt:lpstr>Yep, it’s a violation!  Now what?</vt:lpstr>
      <vt:lpstr>Violations Flow Chart</vt:lpstr>
      <vt:lpstr>FAQ 1:</vt:lpstr>
      <vt:lpstr>FAQ 2:</vt:lpstr>
      <vt:lpstr>FAQ 3:</vt:lpstr>
      <vt:lpstr>FAQ 4:</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310 Mini Trainings</dc:title>
  <dc:creator>Graf, Hailey</dc:creator>
  <cp:lastModifiedBy>Hallsten, Nicole</cp:lastModifiedBy>
  <cp:revision>2</cp:revision>
  <dcterms:created xsi:type="dcterms:W3CDTF">2023-04-11T17:52:34Z</dcterms:created>
  <dcterms:modified xsi:type="dcterms:W3CDTF">2026-02-19T20:56:23Z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0x0101007A3650DCDE146A478B1BC5949F602B2E</vt:lpwstr>
  </property>
  <property fmtid="{D5CDD505-2E9C-101B-9397-08002B2CF9AE}" pid="3" name="MediaServiceImageTags">
    <vt:lpwstr/>
  </property>
</Properties>
</file>