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4"/>
  </p:sldMasterIdLst>
  <p:notesMasterIdLst>
    <p:notesMasterId r:id="rId17"/>
  </p:notesMasterIdLst>
  <p:sldIdLst>
    <p:sldId id="256" r:id="rId5"/>
    <p:sldId id="258" r:id="rId6"/>
    <p:sldId id="257" r:id="rId7"/>
    <p:sldId id="269" r:id="rId8"/>
    <p:sldId id="264" r:id="rId9"/>
    <p:sldId id="266" r:id="rId10"/>
    <p:sldId id="265" r:id="rId11"/>
    <p:sldId id="267" r:id="rId12"/>
    <p:sldId id="268" r:id="rId13"/>
    <p:sldId id="271" r:id="rId14"/>
    <p:sldId id="272"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F85E25-556F-4C6C-B115-DD5FF903A82A}" v="2" dt="2026-02-19T21:15:42.7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1525" autoAdjust="0"/>
  </p:normalViewPr>
  <p:slideViewPr>
    <p:cSldViewPr snapToGrid="0">
      <p:cViewPr varScale="1">
        <p:scale>
          <a:sx n="69" d="100"/>
          <a:sy n="69" d="100"/>
        </p:scale>
        <p:origin x="103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sten, Nicole" userId="d8feebc1-d55d-4927-a232-2f9b351d9378" providerId="ADAL" clId="{9D70ED90-D38B-4C1F-B2B3-3E5A8ECA0D5F}"/>
    <pc:docChg chg="custSel modSld">
      <pc:chgData name="Hallsten, Nicole" userId="d8feebc1-d55d-4927-a232-2f9b351d9378" providerId="ADAL" clId="{9D70ED90-D38B-4C1F-B2B3-3E5A8ECA0D5F}" dt="2026-02-19T21:16:24.723" v="32"/>
      <pc:docMkLst>
        <pc:docMk/>
      </pc:docMkLst>
      <pc:sldChg chg="modSp">
        <pc:chgData name="Hallsten, Nicole" userId="d8feebc1-d55d-4927-a232-2f9b351d9378" providerId="ADAL" clId="{9D70ED90-D38B-4C1F-B2B3-3E5A8ECA0D5F}" dt="2026-02-19T21:15:42.766" v="5" actId="962"/>
        <pc:sldMkLst>
          <pc:docMk/>
          <pc:sldMk cId="4262602992" sldId="257"/>
        </pc:sldMkLst>
        <pc:graphicFrameChg chg="mod">
          <ac:chgData name="Hallsten, Nicole" userId="d8feebc1-d55d-4927-a232-2f9b351d9378" providerId="ADAL" clId="{9D70ED90-D38B-4C1F-B2B3-3E5A8ECA0D5F}" dt="2026-02-19T21:15:42.766" v="5" actId="962"/>
          <ac:graphicFrameMkLst>
            <pc:docMk/>
            <pc:sldMk cId="4262602992" sldId="257"/>
            <ac:graphicFrameMk id="5" creationId="{834EA9E6-4E40-C53B-0221-D2F58F5AFE3F}"/>
          </ac:graphicFrameMkLst>
        </pc:graphicFrameChg>
      </pc:sldChg>
      <pc:sldChg chg="addSp delSp modSp mod">
        <pc:chgData name="Hallsten, Nicole" userId="d8feebc1-d55d-4927-a232-2f9b351d9378" providerId="ADAL" clId="{9D70ED90-D38B-4C1F-B2B3-3E5A8ECA0D5F}" dt="2026-02-19T21:16:24.723" v="32"/>
        <pc:sldMkLst>
          <pc:docMk/>
          <pc:sldMk cId="302881996" sldId="258"/>
        </pc:sldMkLst>
        <pc:spChg chg="add mod ord">
          <ac:chgData name="Hallsten, Nicole" userId="d8feebc1-d55d-4927-a232-2f9b351d9378" providerId="ADAL" clId="{9D70ED90-D38B-4C1F-B2B3-3E5A8ECA0D5F}" dt="2026-02-19T21:16:24.723" v="32"/>
          <ac:spMkLst>
            <pc:docMk/>
            <pc:sldMk cId="302881996" sldId="258"/>
            <ac:spMk id="5" creationId="{800BBB21-D0D1-EF42-7258-7420EA2A2B8E}"/>
          </ac:spMkLst>
        </pc:spChg>
        <pc:graphicFrameChg chg="ord">
          <ac:chgData name="Hallsten, Nicole" userId="d8feebc1-d55d-4927-a232-2f9b351d9378" providerId="ADAL" clId="{9D70ED90-D38B-4C1F-B2B3-3E5A8ECA0D5F}" dt="2026-02-19T21:16:22.759" v="31"/>
          <ac:graphicFrameMkLst>
            <pc:docMk/>
            <pc:sldMk cId="302881996" sldId="258"/>
            <ac:graphicFrameMk id="2" creationId="{93DAB8D6-E635-040A-5A47-8D8360E99974}"/>
          </ac:graphicFrameMkLst>
        </pc:graphicFrameChg>
        <pc:picChg chg="del">
          <ac:chgData name="Hallsten, Nicole" userId="d8feebc1-d55d-4927-a232-2f9b351d9378" providerId="ADAL" clId="{9D70ED90-D38B-4C1F-B2B3-3E5A8ECA0D5F}" dt="2026-02-19T21:13:54.551" v="0" actId="21"/>
          <ac:picMkLst>
            <pc:docMk/>
            <pc:sldMk cId="302881996" sldId="258"/>
            <ac:picMk id="3" creationId="{778F36B6-E66F-9B06-2A16-27DEC3FFAE27}"/>
          </ac:picMkLst>
        </pc:picChg>
        <pc:picChg chg="mod">
          <ac:chgData name="Hallsten, Nicole" userId="d8feebc1-d55d-4927-a232-2f9b351d9378" providerId="ADAL" clId="{9D70ED90-D38B-4C1F-B2B3-3E5A8ECA0D5F}" dt="2026-02-19T21:15:02.457" v="3" actId="962"/>
          <ac:picMkLst>
            <pc:docMk/>
            <pc:sldMk cId="302881996" sldId="258"/>
            <ac:picMk id="4" creationId="{D048C1F8-6FF1-35CD-B5A0-E5CA1829500B}"/>
          </ac:picMkLst>
        </pc:picChg>
      </pc:sldChg>
      <pc:sldChg chg="modSp mod">
        <pc:chgData name="Hallsten, Nicole" userId="d8feebc1-d55d-4927-a232-2f9b351d9378" providerId="ADAL" clId="{9D70ED90-D38B-4C1F-B2B3-3E5A8ECA0D5F}" dt="2026-02-19T21:16:10.171" v="27" actId="20577"/>
        <pc:sldMkLst>
          <pc:docMk/>
          <pc:sldMk cId="2432840125" sldId="272"/>
        </pc:sldMkLst>
        <pc:spChg chg="mod">
          <ac:chgData name="Hallsten, Nicole" userId="d8feebc1-d55d-4927-a232-2f9b351d9378" providerId="ADAL" clId="{9D70ED90-D38B-4C1F-B2B3-3E5A8ECA0D5F}" dt="2026-02-19T21:16:10.171" v="27" actId="20577"/>
          <ac:spMkLst>
            <pc:docMk/>
            <pc:sldMk cId="2432840125" sldId="272"/>
            <ac:spMk id="2" creationId="{F448E2B4-4DF5-DC83-5B90-7B81DF0E2CD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448BD0-D065-4C3E-A01E-9A0706E0598F}" type="doc">
      <dgm:prSet loTypeId="urn:microsoft.com/office/officeart/2005/8/layout/vList2" loCatId="list" qsTypeId="urn:microsoft.com/office/officeart/2005/8/quickstyle/simple4" qsCatId="simple" csTypeId="urn:microsoft.com/office/officeart/2005/8/colors/accent1_3" csCatId="accent1" phldr="1"/>
      <dgm:spPr/>
      <dgm:t>
        <a:bodyPr/>
        <a:lstStyle/>
        <a:p>
          <a:endParaRPr lang="en-US"/>
        </a:p>
      </dgm:t>
    </dgm:pt>
    <dgm:pt modelId="{5094B3F0-E3F3-4936-8A69-70B5FFC01289}">
      <dgm:prSet/>
      <dgm:spPr/>
      <dgm:t>
        <a:bodyPr/>
        <a:lstStyle/>
        <a:p>
          <a:r>
            <a:rPr lang="en-US" baseline="0" dirty="0"/>
            <a:t>Complaint Process Review</a:t>
          </a:r>
          <a:endParaRPr lang="en-US" dirty="0"/>
        </a:p>
      </dgm:t>
    </dgm:pt>
    <dgm:pt modelId="{CC1147C1-D958-45A1-A827-F4221A095211}" type="parTrans" cxnId="{0C5183DC-1F22-4371-A2C9-F16D8BD6E90C}">
      <dgm:prSet/>
      <dgm:spPr/>
      <dgm:t>
        <a:bodyPr/>
        <a:lstStyle/>
        <a:p>
          <a:endParaRPr lang="en-US"/>
        </a:p>
      </dgm:t>
    </dgm:pt>
    <dgm:pt modelId="{581C5F2D-8392-4938-B673-51D032B3D831}" type="sibTrans" cxnId="{0C5183DC-1F22-4371-A2C9-F16D8BD6E90C}">
      <dgm:prSet/>
      <dgm:spPr/>
      <dgm:t>
        <a:bodyPr/>
        <a:lstStyle/>
        <a:p>
          <a:endParaRPr lang="en-US"/>
        </a:p>
      </dgm:t>
    </dgm:pt>
    <dgm:pt modelId="{A65C82E3-FEE6-4A2C-AA7E-FE090C6FACB2}">
      <dgm:prSet/>
      <dgm:spPr/>
      <dgm:t>
        <a:bodyPr/>
        <a:lstStyle/>
        <a:p>
          <a:r>
            <a:rPr lang="en-US" baseline="0" dirty="0"/>
            <a:t>BMP for Accepting Complaints</a:t>
          </a:r>
          <a:endParaRPr lang="en-US" dirty="0"/>
        </a:p>
      </dgm:t>
    </dgm:pt>
    <dgm:pt modelId="{E117F186-08AE-4828-8103-32B6A3B566CC}" type="parTrans" cxnId="{43D7F479-475F-4986-99E2-9F82CFB4E969}">
      <dgm:prSet/>
      <dgm:spPr/>
      <dgm:t>
        <a:bodyPr/>
        <a:lstStyle/>
        <a:p>
          <a:endParaRPr lang="en-US"/>
        </a:p>
      </dgm:t>
    </dgm:pt>
    <dgm:pt modelId="{EE4C74BE-D3F6-4FA2-B75D-16A0C3AF97DE}" type="sibTrans" cxnId="{43D7F479-475F-4986-99E2-9F82CFB4E969}">
      <dgm:prSet/>
      <dgm:spPr/>
      <dgm:t>
        <a:bodyPr/>
        <a:lstStyle/>
        <a:p>
          <a:endParaRPr lang="en-US"/>
        </a:p>
      </dgm:t>
    </dgm:pt>
    <dgm:pt modelId="{91B68EE2-258D-48AB-9086-2CF4CEB8BE58}">
      <dgm:prSet/>
      <dgm:spPr/>
      <dgm:t>
        <a:bodyPr/>
        <a:lstStyle/>
        <a:p>
          <a:r>
            <a:rPr lang="en-US" baseline="0" dirty="0"/>
            <a:t>Frequently Asked Questions</a:t>
          </a:r>
          <a:endParaRPr lang="en-US" dirty="0"/>
        </a:p>
      </dgm:t>
    </dgm:pt>
    <dgm:pt modelId="{414BB777-3506-40AA-86D6-EF5453EB8BE7}" type="parTrans" cxnId="{ABCF4A74-3EDE-460F-976B-F0C1B803F99D}">
      <dgm:prSet/>
      <dgm:spPr/>
      <dgm:t>
        <a:bodyPr/>
        <a:lstStyle/>
        <a:p>
          <a:endParaRPr lang="en-US"/>
        </a:p>
      </dgm:t>
    </dgm:pt>
    <dgm:pt modelId="{B576B41C-D024-4FF6-8AC6-7FCB7D268C11}" type="sibTrans" cxnId="{ABCF4A74-3EDE-460F-976B-F0C1B803F99D}">
      <dgm:prSet/>
      <dgm:spPr/>
      <dgm:t>
        <a:bodyPr/>
        <a:lstStyle/>
        <a:p>
          <a:endParaRPr lang="en-US"/>
        </a:p>
      </dgm:t>
    </dgm:pt>
    <dgm:pt modelId="{C4AD63DF-A9A8-4959-A1F0-65F5B6A3D168}" type="pres">
      <dgm:prSet presAssocID="{E9448BD0-D065-4C3E-A01E-9A0706E0598F}" presName="linear" presStyleCnt="0">
        <dgm:presLayoutVars>
          <dgm:animLvl val="lvl"/>
          <dgm:resizeHandles val="exact"/>
        </dgm:presLayoutVars>
      </dgm:prSet>
      <dgm:spPr/>
    </dgm:pt>
    <dgm:pt modelId="{5AFBA53D-6A93-4A2C-B626-DDC5799AD76D}" type="pres">
      <dgm:prSet presAssocID="{5094B3F0-E3F3-4936-8A69-70B5FFC01289}" presName="parentText" presStyleLbl="node1" presStyleIdx="0" presStyleCnt="3">
        <dgm:presLayoutVars>
          <dgm:chMax val="0"/>
          <dgm:bulletEnabled val="1"/>
        </dgm:presLayoutVars>
      </dgm:prSet>
      <dgm:spPr/>
    </dgm:pt>
    <dgm:pt modelId="{C953E34E-D306-40A2-8519-302A684BE1D3}" type="pres">
      <dgm:prSet presAssocID="{581C5F2D-8392-4938-B673-51D032B3D831}" presName="spacer" presStyleCnt="0"/>
      <dgm:spPr/>
    </dgm:pt>
    <dgm:pt modelId="{C505DB05-61CB-4798-889C-E0F41BF34210}" type="pres">
      <dgm:prSet presAssocID="{A65C82E3-FEE6-4A2C-AA7E-FE090C6FACB2}" presName="parentText" presStyleLbl="node1" presStyleIdx="1" presStyleCnt="3">
        <dgm:presLayoutVars>
          <dgm:chMax val="0"/>
          <dgm:bulletEnabled val="1"/>
        </dgm:presLayoutVars>
      </dgm:prSet>
      <dgm:spPr/>
    </dgm:pt>
    <dgm:pt modelId="{0A2F8103-E214-45AC-92B0-1728D8E051CA}" type="pres">
      <dgm:prSet presAssocID="{EE4C74BE-D3F6-4FA2-B75D-16A0C3AF97DE}" presName="spacer" presStyleCnt="0"/>
      <dgm:spPr/>
    </dgm:pt>
    <dgm:pt modelId="{F6D6AE02-878F-49CC-A5C0-26EA1C256063}" type="pres">
      <dgm:prSet presAssocID="{91B68EE2-258D-48AB-9086-2CF4CEB8BE58}" presName="parentText" presStyleLbl="node1" presStyleIdx="2" presStyleCnt="3">
        <dgm:presLayoutVars>
          <dgm:chMax val="0"/>
          <dgm:bulletEnabled val="1"/>
        </dgm:presLayoutVars>
      </dgm:prSet>
      <dgm:spPr/>
    </dgm:pt>
  </dgm:ptLst>
  <dgm:cxnLst>
    <dgm:cxn modelId="{16675005-4D07-40A9-8245-C3314F338A1F}" type="presOf" srcId="{91B68EE2-258D-48AB-9086-2CF4CEB8BE58}" destId="{F6D6AE02-878F-49CC-A5C0-26EA1C256063}" srcOrd="0" destOrd="0" presId="urn:microsoft.com/office/officeart/2005/8/layout/vList2"/>
    <dgm:cxn modelId="{E5EC723C-7C9C-45BD-9958-82A278B4A251}" type="presOf" srcId="{E9448BD0-D065-4C3E-A01E-9A0706E0598F}" destId="{C4AD63DF-A9A8-4959-A1F0-65F5B6A3D168}" srcOrd="0" destOrd="0" presId="urn:microsoft.com/office/officeart/2005/8/layout/vList2"/>
    <dgm:cxn modelId="{ABCF4A74-3EDE-460F-976B-F0C1B803F99D}" srcId="{E9448BD0-D065-4C3E-A01E-9A0706E0598F}" destId="{91B68EE2-258D-48AB-9086-2CF4CEB8BE58}" srcOrd="2" destOrd="0" parTransId="{414BB777-3506-40AA-86D6-EF5453EB8BE7}" sibTransId="{B576B41C-D024-4FF6-8AC6-7FCB7D268C11}"/>
    <dgm:cxn modelId="{43D7F479-475F-4986-99E2-9F82CFB4E969}" srcId="{E9448BD0-D065-4C3E-A01E-9A0706E0598F}" destId="{A65C82E3-FEE6-4A2C-AA7E-FE090C6FACB2}" srcOrd="1" destOrd="0" parTransId="{E117F186-08AE-4828-8103-32B6A3B566CC}" sibTransId="{EE4C74BE-D3F6-4FA2-B75D-16A0C3AF97DE}"/>
    <dgm:cxn modelId="{3A2D518D-29DE-4BA6-AF1D-4FDCB05531B0}" type="presOf" srcId="{5094B3F0-E3F3-4936-8A69-70B5FFC01289}" destId="{5AFBA53D-6A93-4A2C-B626-DDC5799AD76D}" srcOrd="0" destOrd="0" presId="urn:microsoft.com/office/officeart/2005/8/layout/vList2"/>
    <dgm:cxn modelId="{B81444AE-3EAA-420B-B2A1-419ACBCDF4BE}" type="presOf" srcId="{A65C82E3-FEE6-4A2C-AA7E-FE090C6FACB2}" destId="{C505DB05-61CB-4798-889C-E0F41BF34210}" srcOrd="0" destOrd="0" presId="urn:microsoft.com/office/officeart/2005/8/layout/vList2"/>
    <dgm:cxn modelId="{0C5183DC-1F22-4371-A2C9-F16D8BD6E90C}" srcId="{E9448BD0-D065-4C3E-A01E-9A0706E0598F}" destId="{5094B3F0-E3F3-4936-8A69-70B5FFC01289}" srcOrd="0" destOrd="0" parTransId="{CC1147C1-D958-45A1-A827-F4221A095211}" sibTransId="{581C5F2D-8392-4938-B673-51D032B3D831}"/>
    <dgm:cxn modelId="{D9D2E83A-31AC-4887-8C52-439759D8E909}" type="presParOf" srcId="{C4AD63DF-A9A8-4959-A1F0-65F5B6A3D168}" destId="{5AFBA53D-6A93-4A2C-B626-DDC5799AD76D}" srcOrd="0" destOrd="0" presId="urn:microsoft.com/office/officeart/2005/8/layout/vList2"/>
    <dgm:cxn modelId="{76A1072E-C3AE-4D01-A55C-068DEE74A20B}" type="presParOf" srcId="{C4AD63DF-A9A8-4959-A1F0-65F5B6A3D168}" destId="{C953E34E-D306-40A2-8519-302A684BE1D3}" srcOrd="1" destOrd="0" presId="urn:microsoft.com/office/officeart/2005/8/layout/vList2"/>
    <dgm:cxn modelId="{9EC20AB6-90DF-435E-B8EF-F86F10EF17D0}" type="presParOf" srcId="{C4AD63DF-A9A8-4959-A1F0-65F5B6A3D168}" destId="{C505DB05-61CB-4798-889C-E0F41BF34210}" srcOrd="2" destOrd="0" presId="urn:microsoft.com/office/officeart/2005/8/layout/vList2"/>
    <dgm:cxn modelId="{56161430-3412-454C-B01C-8ED285024574}" type="presParOf" srcId="{C4AD63DF-A9A8-4959-A1F0-65F5B6A3D168}" destId="{0A2F8103-E214-45AC-92B0-1728D8E051CA}" srcOrd="3" destOrd="0" presId="urn:microsoft.com/office/officeart/2005/8/layout/vList2"/>
    <dgm:cxn modelId="{A33E399D-AF42-4DC8-BC12-AFA7F7662AAC}" type="presParOf" srcId="{C4AD63DF-A9A8-4959-A1F0-65F5B6A3D168}" destId="{F6D6AE02-878F-49CC-A5C0-26EA1C256063}" srcOrd="4" destOrd="0" presId="urn:microsoft.com/office/officeart/2005/8/layout/vList2"/>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FBA53D-6A93-4A2C-B626-DDC5799AD76D}">
      <dsp:nvSpPr>
        <dsp:cNvPr id="0" name=""/>
        <dsp:cNvSpPr/>
      </dsp:nvSpPr>
      <dsp:spPr>
        <a:xfrm>
          <a:off x="0" y="782259"/>
          <a:ext cx="6683374" cy="935415"/>
        </a:xfrm>
        <a:prstGeom prst="roundRect">
          <a:avLst/>
        </a:prstGeom>
        <a:gradFill rotWithShape="0">
          <a:gsLst>
            <a:gs pos="0">
              <a:schemeClr val="accent1">
                <a:shade val="80000"/>
                <a:hueOff val="0"/>
                <a:satOff val="0"/>
                <a:lumOff val="0"/>
                <a:alphaOff val="0"/>
                <a:tint val="94000"/>
                <a:satMod val="100000"/>
                <a:lumMod val="108000"/>
              </a:schemeClr>
            </a:gs>
            <a:gs pos="50000">
              <a:schemeClr val="accent1">
                <a:shade val="80000"/>
                <a:hueOff val="0"/>
                <a:satOff val="0"/>
                <a:lumOff val="0"/>
                <a:alphaOff val="0"/>
                <a:tint val="98000"/>
                <a:shade val="100000"/>
                <a:satMod val="100000"/>
                <a:lumMod val="100000"/>
              </a:schemeClr>
            </a:gs>
            <a:gs pos="100000">
              <a:schemeClr val="accent1">
                <a:shade val="8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US" sz="4100" kern="1200" baseline="0" dirty="0"/>
            <a:t>Complaint Process Review</a:t>
          </a:r>
          <a:endParaRPr lang="en-US" sz="4100" kern="1200" dirty="0"/>
        </a:p>
      </dsp:txBody>
      <dsp:txXfrm>
        <a:off x="45663" y="827922"/>
        <a:ext cx="6592048" cy="844089"/>
      </dsp:txXfrm>
    </dsp:sp>
    <dsp:sp modelId="{C505DB05-61CB-4798-889C-E0F41BF34210}">
      <dsp:nvSpPr>
        <dsp:cNvPr id="0" name=""/>
        <dsp:cNvSpPr/>
      </dsp:nvSpPr>
      <dsp:spPr>
        <a:xfrm>
          <a:off x="0" y="1835755"/>
          <a:ext cx="6683374" cy="935415"/>
        </a:xfrm>
        <a:prstGeom prst="roundRect">
          <a:avLst/>
        </a:prstGeom>
        <a:gradFill rotWithShape="0">
          <a:gsLst>
            <a:gs pos="0">
              <a:schemeClr val="accent1">
                <a:shade val="80000"/>
                <a:hueOff val="224993"/>
                <a:satOff val="5232"/>
                <a:lumOff val="13662"/>
                <a:alphaOff val="0"/>
                <a:tint val="94000"/>
                <a:satMod val="100000"/>
                <a:lumMod val="108000"/>
              </a:schemeClr>
            </a:gs>
            <a:gs pos="50000">
              <a:schemeClr val="accent1">
                <a:shade val="80000"/>
                <a:hueOff val="224993"/>
                <a:satOff val="5232"/>
                <a:lumOff val="13662"/>
                <a:alphaOff val="0"/>
                <a:tint val="98000"/>
                <a:shade val="100000"/>
                <a:satMod val="100000"/>
                <a:lumMod val="100000"/>
              </a:schemeClr>
            </a:gs>
            <a:gs pos="100000">
              <a:schemeClr val="accent1">
                <a:shade val="80000"/>
                <a:hueOff val="224993"/>
                <a:satOff val="5232"/>
                <a:lumOff val="13662"/>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US" sz="4100" kern="1200" baseline="0" dirty="0"/>
            <a:t>BMP for Accepting Complaints</a:t>
          </a:r>
          <a:endParaRPr lang="en-US" sz="4100" kern="1200" dirty="0"/>
        </a:p>
      </dsp:txBody>
      <dsp:txXfrm>
        <a:off x="45663" y="1881418"/>
        <a:ext cx="6592048" cy="844089"/>
      </dsp:txXfrm>
    </dsp:sp>
    <dsp:sp modelId="{F6D6AE02-878F-49CC-A5C0-26EA1C256063}">
      <dsp:nvSpPr>
        <dsp:cNvPr id="0" name=""/>
        <dsp:cNvSpPr/>
      </dsp:nvSpPr>
      <dsp:spPr>
        <a:xfrm>
          <a:off x="0" y="2889250"/>
          <a:ext cx="6683374" cy="935415"/>
        </a:xfrm>
        <a:prstGeom prst="roundRect">
          <a:avLst/>
        </a:prstGeom>
        <a:gradFill rotWithShape="0">
          <a:gsLst>
            <a:gs pos="0">
              <a:schemeClr val="accent1">
                <a:shade val="80000"/>
                <a:hueOff val="449985"/>
                <a:satOff val="10464"/>
                <a:lumOff val="27325"/>
                <a:alphaOff val="0"/>
                <a:tint val="94000"/>
                <a:satMod val="100000"/>
                <a:lumMod val="108000"/>
              </a:schemeClr>
            </a:gs>
            <a:gs pos="50000">
              <a:schemeClr val="accent1">
                <a:shade val="80000"/>
                <a:hueOff val="449985"/>
                <a:satOff val="10464"/>
                <a:lumOff val="27325"/>
                <a:alphaOff val="0"/>
                <a:tint val="98000"/>
                <a:shade val="100000"/>
                <a:satMod val="100000"/>
                <a:lumMod val="100000"/>
              </a:schemeClr>
            </a:gs>
            <a:gs pos="100000">
              <a:schemeClr val="accent1">
                <a:shade val="80000"/>
                <a:hueOff val="449985"/>
                <a:satOff val="10464"/>
                <a:lumOff val="27325"/>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US" sz="4100" kern="1200" baseline="0" dirty="0"/>
            <a:t>Frequently Asked Questions</a:t>
          </a:r>
          <a:endParaRPr lang="en-US" sz="4100" kern="1200" dirty="0"/>
        </a:p>
      </dsp:txBody>
      <dsp:txXfrm>
        <a:off x="45663" y="2934913"/>
        <a:ext cx="6592048" cy="84408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92CF3E-96D7-4E22-A3AF-50C99EF121C5}"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45A36-173A-4AFB-AA02-558E9B6331B0}" type="slidenum">
              <a:rPr lang="en-US" smtClean="0"/>
              <a:t>‹#›</a:t>
            </a:fld>
            <a:endParaRPr lang="en-US"/>
          </a:p>
        </p:txBody>
      </p:sp>
    </p:spTree>
    <p:extLst>
      <p:ext uri="{BB962C8B-B14F-4D97-AF65-F5344CB8AC3E}">
        <p14:creationId xmlns:p14="http://schemas.microsoft.com/office/powerpoint/2010/main" val="2958923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a:t>
            </a:fld>
            <a:endParaRPr lang="en-US"/>
          </a:p>
        </p:txBody>
      </p:sp>
    </p:spTree>
    <p:extLst>
      <p:ext uri="{BB962C8B-B14F-4D97-AF65-F5344CB8AC3E}">
        <p14:creationId xmlns:p14="http://schemas.microsoft.com/office/powerpoint/2010/main" val="3210147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11</a:t>
            </a:fld>
            <a:endParaRPr lang="en-US"/>
          </a:p>
        </p:txBody>
      </p:sp>
    </p:spTree>
    <p:extLst>
      <p:ext uri="{BB962C8B-B14F-4D97-AF65-F5344CB8AC3E}">
        <p14:creationId xmlns:p14="http://schemas.microsoft.com/office/powerpoint/2010/main" val="21079055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12</a:t>
            </a:fld>
            <a:endParaRPr lang="en-US"/>
          </a:p>
        </p:txBody>
      </p:sp>
    </p:spTree>
    <p:extLst>
      <p:ext uri="{BB962C8B-B14F-4D97-AF65-F5344CB8AC3E}">
        <p14:creationId xmlns:p14="http://schemas.microsoft.com/office/powerpoint/2010/main" val="3432295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2</a:t>
            </a:fld>
            <a:endParaRPr lang="en-US"/>
          </a:p>
        </p:txBody>
      </p:sp>
    </p:spTree>
    <p:extLst>
      <p:ext uri="{BB962C8B-B14F-4D97-AF65-F5344CB8AC3E}">
        <p14:creationId xmlns:p14="http://schemas.microsoft.com/office/powerpoint/2010/main" val="3544468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Civil penalty is by far the most common option. </a:t>
            </a:r>
          </a:p>
        </p:txBody>
      </p:sp>
      <p:sp>
        <p:nvSpPr>
          <p:cNvPr id="4" name="Slide Number Placeholder 3"/>
          <p:cNvSpPr>
            <a:spLocks noGrp="1"/>
          </p:cNvSpPr>
          <p:nvPr>
            <p:ph type="sldNum" sz="quarter" idx="5"/>
          </p:nvPr>
        </p:nvSpPr>
        <p:spPr/>
        <p:txBody>
          <a:bodyPr/>
          <a:lstStyle/>
          <a:p>
            <a:fld id="{49245A36-173A-4AFB-AA02-558E9B6331B0}" type="slidenum">
              <a:rPr lang="en-US" smtClean="0"/>
              <a:t>4</a:t>
            </a:fld>
            <a:endParaRPr lang="en-US"/>
          </a:p>
        </p:txBody>
      </p:sp>
    </p:spTree>
    <p:extLst>
      <p:ext uri="{BB962C8B-B14F-4D97-AF65-F5344CB8AC3E}">
        <p14:creationId xmlns:p14="http://schemas.microsoft.com/office/powerpoint/2010/main" val="2961073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highly recommend you only use form 274 </a:t>
            </a:r>
          </a:p>
        </p:txBody>
      </p:sp>
      <p:sp>
        <p:nvSpPr>
          <p:cNvPr id="4" name="Slide Number Placeholder 3"/>
          <p:cNvSpPr>
            <a:spLocks noGrp="1"/>
          </p:cNvSpPr>
          <p:nvPr>
            <p:ph type="sldNum" sz="quarter" idx="5"/>
          </p:nvPr>
        </p:nvSpPr>
        <p:spPr/>
        <p:txBody>
          <a:bodyPr/>
          <a:lstStyle/>
          <a:p>
            <a:fld id="{49245A36-173A-4AFB-AA02-558E9B6331B0}" type="slidenum">
              <a:rPr lang="en-US" smtClean="0"/>
              <a:t>5</a:t>
            </a:fld>
            <a:endParaRPr lang="en-US"/>
          </a:p>
        </p:txBody>
      </p:sp>
    </p:spTree>
    <p:extLst>
      <p:ext uri="{BB962C8B-B14F-4D97-AF65-F5344CB8AC3E}">
        <p14:creationId xmlns:p14="http://schemas.microsoft.com/office/powerpoint/2010/main" val="410856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cap="none" dirty="0"/>
              <a:t>Anonymous complaints can lead to neighborhood disputes. Also, if a violation goes to court, the complainant will likely need to get involved. </a:t>
            </a:r>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6</a:t>
            </a:fld>
            <a:endParaRPr lang="en-US"/>
          </a:p>
        </p:txBody>
      </p:sp>
    </p:spTree>
    <p:extLst>
      <p:ext uri="{BB962C8B-B14F-4D97-AF65-F5344CB8AC3E}">
        <p14:creationId xmlns:p14="http://schemas.microsoft.com/office/powerpoint/2010/main" val="1466371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7</a:t>
            </a:fld>
            <a:endParaRPr lang="en-US"/>
          </a:p>
        </p:txBody>
      </p:sp>
    </p:spTree>
    <p:extLst>
      <p:ext uri="{BB962C8B-B14F-4D97-AF65-F5344CB8AC3E}">
        <p14:creationId xmlns:p14="http://schemas.microsoft.com/office/powerpoint/2010/main" val="636140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8</a:t>
            </a:fld>
            <a:endParaRPr lang="en-US"/>
          </a:p>
        </p:txBody>
      </p:sp>
    </p:spTree>
    <p:extLst>
      <p:ext uri="{BB962C8B-B14F-4D97-AF65-F5344CB8AC3E}">
        <p14:creationId xmlns:p14="http://schemas.microsoft.com/office/powerpoint/2010/main" val="1725968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9</a:t>
            </a:fld>
            <a:endParaRPr lang="en-US"/>
          </a:p>
        </p:txBody>
      </p:sp>
    </p:spTree>
    <p:extLst>
      <p:ext uri="{BB962C8B-B14F-4D97-AF65-F5344CB8AC3E}">
        <p14:creationId xmlns:p14="http://schemas.microsoft.com/office/powerpoint/2010/main" val="21875466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5A36-173A-4AFB-AA02-558E9B6331B0}" type="slidenum">
              <a:rPr lang="en-US" smtClean="0"/>
              <a:t>10</a:t>
            </a:fld>
            <a:endParaRPr lang="en-US"/>
          </a:p>
        </p:txBody>
      </p:sp>
    </p:spTree>
    <p:extLst>
      <p:ext uri="{BB962C8B-B14F-4D97-AF65-F5344CB8AC3E}">
        <p14:creationId xmlns:p14="http://schemas.microsoft.com/office/powerpoint/2010/main" val="3540954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5414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946384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49238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22995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702660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66788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588983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594183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319822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04241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203682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64190-0EA7-4889-B2B8-EA72B104E930}"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168381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874832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64190-0EA7-4889-B2B8-EA72B104E930}" type="datetimeFigureOut">
              <a:rPr lang="en-US" smtClean="0"/>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07774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64190-0EA7-4889-B2B8-EA72B104E930}"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4174077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7D64190-0EA7-4889-B2B8-EA72B104E930}" type="datetimeFigureOut">
              <a:rPr lang="en-US" smtClean="0"/>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165858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2502152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64190-0EA7-4889-B2B8-EA72B104E930}"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3EB064-59AF-4388-9BEB-A2CE4DCD9565}" type="slidenum">
              <a:rPr lang="en-US" smtClean="0"/>
              <a:t>‹#›</a:t>
            </a:fld>
            <a:endParaRPr lang="en-US"/>
          </a:p>
        </p:txBody>
      </p:sp>
    </p:spTree>
    <p:extLst>
      <p:ext uri="{BB962C8B-B14F-4D97-AF65-F5344CB8AC3E}">
        <p14:creationId xmlns:p14="http://schemas.microsoft.com/office/powerpoint/2010/main" val="3443954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7D64190-0EA7-4889-B2B8-EA72B104E930}" type="datetimeFigureOut">
              <a:rPr lang="en-US" smtClean="0"/>
              <a:t>2/19/2026</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F3EB064-59AF-4388-9BEB-A2CE4DCD9565}" type="slidenum">
              <a:rPr lang="en-US" smtClean="0"/>
              <a:t>‹#›</a:t>
            </a:fld>
            <a:endParaRPr lang="en-US"/>
          </a:p>
        </p:txBody>
      </p:sp>
    </p:spTree>
    <p:extLst>
      <p:ext uri="{BB962C8B-B14F-4D97-AF65-F5344CB8AC3E}">
        <p14:creationId xmlns:p14="http://schemas.microsoft.com/office/powerpoint/2010/main" val="3267840321"/>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 id="2147483748" r:id="rId14"/>
    <p:sldLayoutId id="2147483749" r:id="rId15"/>
    <p:sldLayoutId id="2147483750" r:id="rId16"/>
    <p:sldLayoutId id="2147483751" r:id="rId17"/>
    <p:sldLayoutId id="214748375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mailto:hailey.graf@mt.gov" TargetMode="Externa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47DF0-9459-E054-3B17-C7952528F699}"/>
              </a:ext>
            </a:extLst>
          </p:cNvPr>
          <p:cNvSpPr>
            <a:spLocks noGrp="1"/>
          </p:cNvSpPr>
          <p:nvPr>
            <p:ph type="ctrTitle"/>
          </p:nvPr>
        </p:nvSpPr>
        <p:spPr>
          <a:xfrm>
            <a:off x="1524000" y="630087"/>
            <a:ext cx="9144000" cy="2486130"/>
          </a:xfrm>
        </p:spPr>
        <p:txBody>
          <a:bodyPr>
            <a:normAutofit/>
          </a:bodyPr>
          <a:lstStyle/>
          <a:p>
            <a:pPr algn="ctr"/>
            <a:r>
              <a:rPr lang="en-US" sz="6600" dirty="0">
                <a:solidFill>
                  <a:schemeClr val="tx1">
                    <a:lumMod val="95000"/>
                  </a:schemeClr>
                </a:solidFill>
              </a:rPr>
              <a:t>310 Mini Trainings</a:t>
            </a:r>
          </a:p>
        </p:txBody>
      </p:sp>
      <p:sp>
        <p:nvSpPr>
          <p:cNvPr id="3" name="Subtitle 2">
            <a:extLst>
              <a:ext uri="{FF2B5EF4-FFF2-40B4-BE49-F238E27FC236}">
                <a16:creationId xmlns:a16="http://schemas.microsoft.com/office/drawing/2014/main" id="{2486C5B4-E1DE-AE60-D1C2-C3E40010491B}"/>
              </a:ext>
            </a:extLst>
          </p:cNvPr>
          <p:cNvSpPr>
            <a:spLocks noGrp="1"/>
          </p:cNvSpPr>
          <p:nvPr>
            <p:ph type="subTitle" idx="1"/>
          </p:nvPr>
        </p:nvSpPr>
        <p:spPr>
          <a:xfrm>
            <a:off x="1524000" y="3116217"/>
            <a:ext cx="9144000" cy="1567489"/>
          </a:xfrm>
        </p:spPr>
        <p:txBody>
          <a:bodyPr>
            <a:normAutofit/>
          </a:bodyPr>
          <a:lstStyle/>
          <a:p>
            <a:pPr algn="ctr"/>
            <a:r>
              <a:rPr lang="en-US" sz="4400" dirty="0">
                <a:solidFill>
                  <a:schemeClr val="tx2"/>
                </a:solidFill>
              </a:rPr>
              <a:t>Complaints</a:t>
            </a:r>
          </a:p>
        </p:txBody>
      </p:sp>
    </p:spTree>
    <p:extLst>
      <p:ext uri="{BB962C8B-B14F-4D97-AF65-F5344CB8AC3E}">
        <p14:creationId xmlns:p14="http://schemas.microsoft.com/office/powerpoint/2010/main" val="4189635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5:</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pPr marL="0" indent="0">
              <a:buNone/>
            </a:pPr>
            <a:r>
              <a:rPr lang="en-US" sz="2800" cap="none" dirty="0"/>
              <a:t>Q: Does a CD have to act on every complaint they receive? </a:t>
            </a:r>
          </a:p>
          <a:p>
            <a:pPr marL="0" indent="0">
              <a:buNone/>
            </a:pPr>
            <a:endParaRPr lang="en-US" sz="2800" cap="none" dirty="0"/>
          </a:p>
          <a:p>
            <a:pPr marL="0" indent="0">
              <a:buNone/>
            </a:pPr>
            <a:r>
              <a:rPr lang="en-US" sz="2800" cap="none" dirty="0"/>
              <a:t>A: Yes, the district has a fiduciary responsibility to act, either by investigating or by forwarding the allegation to the county attorney.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817188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5</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98783"/>
            <a:ext cx="6576591" cy="6493565"/>
          </a:xfrm>
        </p:spPr>
        <p:txBody>
          <a:bodyPr anchor="ctr">
            <a:normAutofit/>
          </a:bodyPr>
          <a:lstStyle/>
          <a:p>
            <a:pPr marL="0" indent="0">
              <a:buNone/>
            </a:pPr>
            <a:r>
              <a:rPr lang="en-US" sz="2800" cap="none" dirty="0"/>
              <a:t>Q: What if the alleged violator is someone other than the landowner? </a:t>
            </a:r>
          </a:p>
          <a:p>
            <a:pPr marL="0" indent="0">
              <a:buNone/>
            </a:pPr>
            <a:endParaRPr lang="en-US" sz="2800" cap="none" dirty="0"/>
          </a:p>
          <a:p>
            <a:pPr marL="0" indent="0">
              <a:buNone/>
            </a:pPr>
            <a:r>
              <a:rPr lang="en-US" sz="2800" cap="none" dirty="0"/>
              <a:t>A: The law states that any </a:t>
            </a:r>
            <a:r>
              <a:rPr lang="en-US" sz="2800" b="1" i="1" cap="none" dirty="0"/>
              <a:t>person</a:t>
            </a:r>
            <a:r>
              <a:rPr lang="en-US" sz="2800" cap="none" dirty="0"/>
              <a:t> initiating a project without written permission of the supervisors is in violation of the 310 law. That person does not have to be the landowner. Follow the complaint procedures as outlined in the Adopted Rules and if it is found to be a violation, the violator could be a contractor, </a:t>
            </a:r>
            <a:r>
              <a:rPr lang="en-US" sz="2800" cap="none" dirty="0" err="1"/>
              <a:t>lesee</a:t>
            </a:r>
            <a:r>
              <a:rPr lang="en-US" sz="2800" cap="none" dirty="0"/>
              <a:t>, or other entity.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432840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8" name="Title 7">
            <a:extLst>
              <a:ext uri="{FF2B5EF4-FFF2-40B4-BE49-F238E27FC236}">
                <a16:creationId xmlns:a16="http://schemas.microsoft.com/office/drawing/2014/main" id="{CA4D1241-00BA-A0A9-52C1-025F2B11C16A}"/>
              </a:ext>
            </a:extLst>
          </p:cNvPr>
          <p:cNvSpPr>
            <a:spLocks noGrp="1"/>
          </p:cNvSpPr>
          <p:nvPr>
            <p:ph type="title"/>
          </p:nvPr>
        </p:nvSpPr>
        <p:spPr>
          <a:xfrm>
            <a:off x="641074" y="1419900"/>
            <a:ext cx="2844002" cy="4018201"/>
          </a:xfrm>
        </p:spPr>
        <p:txBody>
          <a:bodyPr>
            <a:normAutofit/>
          </a:bodyPr>
          <a:lstStyle/>
          <a:p>
            <a:pPr algn="l"/>
            <a:r>
              <a:rPr lang="en-US" sz="4400" dirty="0"/>
              <a:t>Summary</a:t>
            </a:r>
          </a:p>
        </p:txBody>
      </p:sp>
      <p:sp>
        <p:nvSpPr>
          <p:cNvPr id="9" name="Content Placeholder 8">
            <a:extLst>
              <a:ext uri="{FF2B5EF4-FFF2-40B4-BE49-F238E27FC236}">
                <a16:creationId xmlns:a16="http://schemas.microsoft.com/office/drawing/2014/main" id="{91B6DC6B-588F-AE36-9DE4-BB2EE6F42B5D}"/>
              </a:ext>
            </a:extLst>
          </p:cNvPr>
          <p:cNvSpPr>
            <a:spLocks noGrp="1"/>
          </p:cNvSpPr>
          <p:nvPr>
            <p:ph sz="quarter" idx="13"/>
          </p:nvPr>
        </p:nvSpPr>
        <p:spPr>
          <a:xfrm>
            <a:off x="4701008" y="1193576"/>
            <a:ext cx="6576591" cy="4470850"/>
          </a:xfrm>
        </p:spPr>
        <p:txBody>
          <a:bodyPr anchor="ctr">
            <a:normAutofit/>
          </a:bodyPr>
          <a:lstStyle/>
          <a:p>
            <a:r>
              <a:rPr lang="en-US" sz="4400" cap="none" dirty="0"/>
              <a:t>When in doubt, look to your adopted rules!</a:t>
            </a:r>
          </a:p>
        </p:txBody>
      </p:sp>
      <p:pic>
        <p:nvPicPr>
          <p:cNvPr id="20" name="Picture 19">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468224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00BBB21-D0D1-EF42-7258-7420EA2A2B8E}"/>
              </a:ext>
            </a:extLst>
          </p:cNvPr>
          <p:cNvSpPr>
            <a:spLocks noGrp="1"/>
          </p:cNvSpPr>
          <p:nvPr>
            <p:ph type="title" idx="4294967295"/>
          </p:nvPr>
        </p:nvSpPr>
        <p:spPr>
          <a:xfrm>
            <a:off x="913775" y="-1596177"/>
            <a:ext cx="10364451" cy="1596177"/>
          </a:xfrm>
        </p:spPr>
        <p:txBody>
          <a:bodyPr vert="horz" lIns="91440" tIns="45720" rIns="91440" bIns="45720" rtlCol="0" anchor="b">
            <a:normAutofit/>
          </a:bodyPr>
          <a:lstStyle/>
          <a:p>
            <a:r>
              <a:rPr lang="en-US" dirty="0"/>
              <a:t>Contact information</a:t>
            </a:r>
          </a:p>
        </p:txBody>
      </p:sp>
      <p:pic>
        <p:nvPicPr>
          <p:cNvPr id="4" name="Picture 3" descr="Logo, D.N.R.C.">
            <a:extLst>
              <a:ext uri="{FF2B5EF4-FFF2-40B4-BE49-F238E27FC236}">
                <a16:creationId xmlns:a16="http://schemas.microsoft.com/office/drawing/2014/main" id="{D048C1F8-6FF1-35CD-B5A0-E5CA182950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3034" y="2306998"/>
            <a:ext cx="2339589" cy="2244003"/>
          </a:xfrm>
          <a:prstGeom prst="rect">
            <a:avLst/>
          </a:prstGeom>
        </p:spPr>
      </p:pic>
      <p:graphicFrame>
        <p:nvGraphicFramePr>
          <p:cNvPr id="2" name="Table 1">
            <a:extLst>
              <a:ext uri="{FF2B5EF4-FFF2-40B4-BE49-F238E27FC236}">
                <a16:creationId xmlns:a16="http://schemas.microsoft.com/office/drawing/2014/main" id="{93DAB8D6-E635-040A-5A47-8D8360E99974}"/>
              </a:ext>
            </a:extLst>
          </p:cNvPr>
          <p:cNvGraphicFramePr>
            <a:graphicFrameLocks noGrp="1"/>
          </p:cNvGraphicFramePr>
          <p:nvPr>
            <p:extLst>
              <p:ext uri="{D42A27DB-BD31-4B8C-83A1-F6EECF244321}">
                <p14:modId xmlns:p14="http://schemas.microsoft.com/office/powerpoint/2010/main" val="2218322161"/>
              </p:ext>
            </p:extLst>
          </p:nvPr>
        </p:nvGraphicFramePr>
        <p:xfrm>
          <a:off x="3190009" y="2011680"/>
          <a:ext cx="8257309" cy="2834640"/>
        </p:xfrm>
        <a:graphic>
          <a:graphicData uri="http://schemas.openxmlformats.org/drawingml/2006/table">
            <a:tbl>
              <a:tblPr firstRow="1" firstCol="1" bandRow="1"/>
              <a:tblGrid>
                <a:gridCol w="2119746">
                  <a:extLst>
                    <a:ext uri="{9D8B030D-6E8A-4147-A177-3AD203B41FA5}">
                      <a16:colId xmlns:a16="http://schemas.microsoft.com/office/drawing/2014/main" val="3818184944"/>
                    </a:ext>
                  </a:extLst>
                </a:gridCol>
                <a:gridCol w="6137563">
                  <a:extLst>
                    <a:ext uri="{9D8B030D-6E8A-4147-A177-3AD203B41FA5}">
                      <a16:colId xmlns:a16="http://schemas.microsoft.com/office/drawing/2014/main" val="186056899"/>
                    </a:ext>
                  </a:extLst>
                </a:gridCol>
              </a:tblGrid>
              <a:tr h="770890">
                <a:tc>
                  <a:txBody>
                    <a:bodyPr/>
                    <a:lstStyle/>
                    <a:p>
                      <a:pPr marL="0" marR="0" algn="ctr">
                        <a:spcBef>
                          <a:spcPts val="0"/>
                        </a:spcBef>
                        <a:spcAft>
                          <a:spcPts val="0"/>
                        </a:spcAft>
                      </a:pPr>
                      <a:endParaRPr lang="en-US" sz="1400"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spcBef>
                          <a:spcPts val="0"/>
                        </a:spcBef>
                        <a:spcAft>
                          <a:spcPts val="0"/>
                        </a:spcAft>
                      </a:pPr>
                      <a:r>
                        <a:rPr lang="en-US" sz="40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Hailey Graf</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Stream Permitting Coordinator</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Conservation Districts Bureau</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Phone :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(406) 437-4435</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Email</a:t>
                      </a:r>
                      <a:r>
                        <a:rPr lang="fr-FR" sz="3200"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200" kern="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hailey.graf@mt.gov</a:t>
                      </a:r>
                      <a:endParaRPr lang="en-US" sz="4800"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86580721"/>
                  </a:ext>
                </a:extLst>
              </a:tr>
            </a:tbl>
          </a:graphicData>
        </a:graphic>
      </p:graphicFrame>
    </p:spTree>
    <p:extLst>
      <p:ext uri="{BB962C8B-B14F-4D97-AF65-F5344CB8AC3E}">
        <p14:creationId xmlns:p14="http://schemas.microsoft.com/office/powerpoint/2010/main" val="302881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EFA5E6-98D8-D99A-C250-877D0CF8FC6C}"/>
              </a:ext>
            </a:extLst>
          </p:cNvPr>
          <p:cNvSpPr>
            <a:spLocks noGrp="1"/>
          </p:cNvSpPr>
          <p:nvPr>
            <p:ph type="title"/>
          </p:nvPr>
        </p:nvSpPr>
        <p:spPr>
          <a:xfrm>
            <a:off x="641074" y="1314450"/>
            <a:ext cx="2844002" cy="3680244"/>
          </a:xfrm>
        </p:spPr>
        <p:txBody>
          <a:bodyPr>
            <a:normAutofit/>
          </a:bodyPr>
          <a:lstStyle/>
          <a:p>
            <a:pPr algn="l"/>
            <a:r>
              <a:rPr lang="en-US" sz="4400" dirty="0">
                <a:solidFill>
                  <a:schemeClr val="bg1"/>
                </a:solidFill>
              </a:rPr>
              <a:t>What We’ll Cover… </a:t>
            </a:r>
          </a:p>
        </p:txBody>
      </p:sp>
      <p:pic>
        <p:nvPicPr>
          <p:cNvPr id="14" name="Picture 13">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pic>
        <p:nvPicPr>
          <p:cNvPr id="16" name="Picture 15">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graphicFrame>
        <p:nvGraphicFramePr>
          <p:cNvPr id="5" name="Content Placeholder 2" descr="Verticle bullet list of what is being presented">
            <a:extLst>
              <a:ext uri="{FF2B5EF4-FFF2-40B4-BE49-F238E27FC236}">
                <a16:creationId xmlns:a16="http://schemas.microsoft.com/office/drawing/2014/main" id="{834EA9E6-4E40-C53B-0221-D2F58F5AFE3F}"/>
              </a:ext>
            </a:extLst>
          </p:cNvPr>
          <p:cNvGraphicFramePr>
            <a:graphicFrameLocks noGrp="1"/>
          </p:cNvGraphicFramePr>
          <p:nvPr>
            <p:ph idx="1"/>
            <p:extLst>
              <p:ext uri="{D42A27DB-BD31-4B8C-83A1-F6EECF244321}">
                <p14:modId xmlns:p14="http://schemas.microsoft.com/office/powerpoint/2010/main" val="3625301597"/>
              </p:ext>
            </p:extLst>
          </p:nvPr>
        </p:nvGraphicFramePr>
        <p:xfrm>
          <a:off x="4594225" y="889000"/>
          <a:ext cx="6683375" cy="46069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6260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641073" y="1588878"/>
            <a:ext cx="3078435" cy="3680244"/>
          </a:xfrm>
        </p:spPr>
        <p:txBody>
          <a:bodyPr>
            <a:normAutofit/>
          </a:bodyPr>
          <a:lstStyle/>
          <a:p>
            <a:pPr algn="l"/>
            <a:r>
              <a:rPr lang="en-US" sz="4400" dirty="0">
                <a:solidFill>
                  <a:srgbClr val="FFFFFF"/>
                </a:solidFill>
              </a:rPr>
              <a:t>Complaint Process</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463138"/>
            <a:ext cx="7216780" cy="6032665"/>
          </a:xfrm>
        </p:spPr>
        <p:txBody>
          <a:bodyPr anchor="ctr">
            <a:normAutofit/>
          </a:bodyPr>
          <a:lstStyle/>
          <a:p>
            <a:r>
              <a:rPr lang="en-US" sz="3000" cap="none" dirty="0"/>
              <a:t>Follow your Adopted Rules Process!!!</a:t>
            </a:r>
          </a:p>
          <a:p>
            <a:r>
              <a:rPr lang="en-US" sz="3000" cap="none" dirty="0"/>
              <a:t>Rule 18</a:t>
            </a:r>
          </a:p>
          <a:p>
            <a:pPr lvl="1"/>
            <a:r>
              <a:rPr lang="en-US" sz="2800" cap="none" dirty="0"/>
              <a:t>Request that the complainant use form 274</a:t>
            </a:r>
          </a:p>
          <a:p>
            <a:pPr lvl="1"/>
            <a:r>
              <a:rPr lang="en-US" sz="2800" cap="none" dirty="0"/>
              <a:t>Contact the alleged violator and request site inspection</a:t>
            </a:r>
          </a:p>
          <a:p>
            <a:pPr lvl="1"/>
            <a:r>
              <a:rPr lang="en-US" sz="2800" cap="none" dirty="0"/>
              <a:t>Conduct site inspection and collect necessary information to make decision</a:t>
            </a:r>
          </a:p>
          <a:p>
            <a:pPr lvl="1"/>
            <a:r>
              <a:rPr lang="en-US" sz="2800" cap="none" dirty="0"/>
              <a:t>Notification in writing of decision</a:t>
            </a:r>
          </a:p>
          <a:p>
            <a:pPr lvl="1"/>
            <a:r>
              <a:rPr lang="en-US" sz="2800" cap="none" dirty="0"/>
              <a:t>If violation, follow violation process</a:t>
            </a:r>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245233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4000"/>
                <a:shade val="100000"/>
                <a:hueMod val="130000"/>
                <a:satMod val="150000"/>
                <a:lumMod val="112000"/>
              </a:schemeClr>
            </a:gs>
            <a:gs pos="100000">
              <a:schemeClr val="bg1">
                <a:shade val="92000"/>
                <a:satMod val="140000"/>
                <a:lumMod val="110000"/>
              </a:schemeClr>
            </a:gs>
          </a:gsLst>
          <a:lin ang="5400000" scaled="0"/>
        </a:gra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solidFill>
            <a:schemeClr val="accent1">
              <a:lumMod val="75000"/>
            </a:schemeClr>
          </a:solidFill>
          <a:ln>
            <a:noFill/>
          </a:ln>
          <a:effectLst>
            <a:outerShdw blurRad="50800" dist="12700" algn="l" rotWithShape="0">
              <a:prstClr val="black">
                <a:alpha val="30000"/>
              </a:prstClr>
            </a:outerShdw>
          </a:effectLst>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8D325C-9AFF-FA5A-0C16-CB3D65FED385}"/>
              </a:ext>
            </a:extLst>
          </p:cNvPr>
          <p:cNvSpPr>
            <a:spLocks noGrp="1"/>
          </p:cNvSpPr>
          <p:nvPr>
            <p:ph type="title"/>
          </p:nvPr>
        </p:nvSpPr>
        <p:spPr>
          <a:xfrm>
            <a:off x="445720" y="1588878"/>
            <a:ext cx="3326785" cy="3680244"/>
          </a:xfrm>
        </p:spPr>
        <p:txBody>
          <a:bodyPr>
            <a:normAutofit/>
          </a:bodyPr>
          <a:lstStyle/>
          <a:p>
            <a:pPr algn="l"/>
            <a:r>
              <a:rPr lang="en-US" sz="4400" dirty="0">
                <a:solidFill>
                  <a:srgbClr val="FFFFFF"/>
                </a:solidFill>
              </a:rPr>
              <a:t>How to accept a complaint</a:t>
            </a:r>
          </a:p>
        </p:txBody>
      </p:sp>
      <p:pic>
        <p:nvPicPr>
          <p:cNvPr id="7"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3" name="Content Placeholder 2">
            <a:extLst>
              <a:ext uri="{FF2B5EF4-FFF2-40B4-BE49-F238E27FC236}">
                <a16:creationId xmlns:a16="http://schemas.microsoft.com/office/drawing/2014/main" id="{7CD8287C-EC3A-54E9-C024-75FB182E25E2}"/>
              </a:ext>
            </a:extLst>
          </p:cNvPr>
          <p:cNvSpPr>
            <a:spLocks noGrp="1"/>
          </p:cNvSpPr>
          <p:nvPr>
            <p:ph idx="1"/>
          </p:nvPr>
        </p:nvSpPr>
        <p:spPr>
          <a:xfrm>
            <a:off x="4634794" y="1049695"/>
            <a:ext cx="6642806" cy="4758611"/>
          </a:xfrm>
        </p:spPr>
        <p:txBody>
          <a:bodyPr anchor="ctr">
            <a:normAutofit/>
          </a:bodyPr>
          <a:lstStyle/>
          <a:p>
            <a:r>
              <a:rPr lang="en-US" sz="3000" cap="none" dirty="0"/>
              <a:t>Adopted Rules</a:t>
            </a:r>
          </a:p>
          <a:p>
            <a:pPr lvl="1"/>
            <a:r>
              <a:rPr lang="en-US" sz="2800" cap="none" dirty="0"/>
              <a:t>“The district and the applicants shall use the following forms… Form 274 – Official Complaint Form for a person to notify the district of an activity taking place without written consent of the supervisors.”</a:t>
            </a:r>
          </a:p>
        </p:txBody>
      </p:sp>
      <p:pic>
        <p:nvPicPr>
          <p:cNvPr id="9"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3379960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1:</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pPr marL="0" indent="0">
              <a:buNone/>
            </a:pPr>
            <a:r>
              <a:rPr lang="en-US" sz="2800" cap="none" dirty="0"/>
              <a:t>Q: Can we accept anonymous complaints? </a:t>
            </a:r>
          </a:p>
          <a:p>
            <a:pPr marL="0" indent="0">
              <a:buNone/>
            </a:pPr>
            <a:endParaRPr lang="en-US" sz="2800" cap="none" dirty="0"/>
          </a:p>
          <a:p>
            <a:pPr marL="0" indent="0">
              <a:buNone/>
            </a:pPr>
            <a:r>
              <a:rPr lang="en-US" sz="2800" cap="none" dirty="0"/>
              <a:t>A: Short answer – yes. Long answer – You shouldn’t.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234691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2:</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pPr marL="0" indent="0">
              <a:buNone/>
            </a:pPr>
            <a:r>
              <a:rPr lang="en-US" sz="2600" cap="none" dirty="0"/>
              <a:t>Q: </a:t>
            </a:r>
            <a:r>
              <a:rPr lang="en-US" sz="2800" cap="none" dirty="0"/>
              <a:t>Who can submit a complaint?</a:t>
            </a:r>
          </a:p>
          <a:p>
            <a:pPr marL="0" indent="0">
              <a:buNone/>
            </a:pPr>
            <a:endParaRPr lang="en-US" sz="2600" cap="none" dirty="0"/>
          </a:p>
          <a:p>
            <a:r>
              <a:rPr lang="en-US" sz="2600" cap="none" dirty="0"/>
              <a:t>A: </a:t>
            </a:r>
            <a:r>
              <a:rPr lang="en-US" sz="3000" cap="none" dirty="0"/>
              <a:t>Anyone can submit a complaint</a:t>
            </a:r>
          </a:p>
          <a:p>
            <a:pPr lvl="1"/>
            <a:r>
              <a:rPr lang="en-US" sz="2800" cap="none" dirty="0"/>
              <a:t>Don’t try to become watchdogs, but supervisors and employees can bring forward complaints</a:t>
            </a:r>
          </a:p>
          <a:p>
            <a:pPr marL="0" indent="0">
              <a:buNone/>
            </a:pPr>
            <a:endParaRPr lang="en-US" sz="2600" cap="none" dirty="0"/>
          </a:p>
          <a:p>
            <a:endParaRPr lang="en-US" sz="2800" cap="none" dirty="0"/>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1704690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3:</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39498" y="486888"/>
            <a:ext cx="6576591" cy="5676302"/>
          </a:xfrm>
        </p:spPr>
        <p:txBody>
          <a:bodyPr anchor="ctr">
            <a:normAutofit/>
          </a:bodyPr>
          <a:lstStyle/>
          <a:p>
            <a:pPr marL="0" indent="0">
              <a:buNone/>
            </a:pPr>
            <a:r>
              <a:rPr lang="en-US" sz="2800" cap="none" dirty="0"/>
              <a:t>Q: What if we don’t know who the landowner is? </a:t>
            </a:r>
          </a:p>
          <a:p>
            <a:pPr marL="0" indent="0">
              <a:buNone/>
            </a:pPr>
            <a:endParaRPr lang="en-US" sz="2800" cap="none" dirty="0"/>
          </a:p>
          <a:p>
            <a:pPr marL="0" indent="0">
              <a:buNone/>
            </a:pPr>
            <a:r>
              <a:rPr lang="en-US" sz="2800" cap="none" dirty="0"/>
              <a:t>A: This is another reason to require the complainant to use Form 274. They need to give you enough information about the alleged violation to be able to follow up on it.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74168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9C15D4-2EE7-4D05-B87C-91D1F3B96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0"/>
            <a:ext cx="813206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ED7B0FB-9654-4441-9545-02D458B68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935" cy="6858000"/>
          </a:xfrm>
          <a:prstGeom prst="rect">
            <a:avLst/>
          </a:prstGeom>
          <a:ln>
            <a:noFill/>
          </a:ln>
          <a:effectLst>
            <a:outerShdw blurRad="50800" dist="12700" algn="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BB94C57-FDF3-45A3-9D1F-904523D795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6700" b="77917"/>
          <a:stretch/>
        </p:blipFill>
        <p:spPr>
          <a:xfrm>
            <a:off x="0" y="0"/>
            <a:ext cx="4059935" cy="1514475"/>
          </a:xfrm>
          <a:prstGeom prst="rect">
            <a:avLst/>
          </a:prstGeom>
        </p:spPr>
      </p:pic>
      <p:sp>
        <p:nvSpPr>
          <p:cNvPr id="2" name="Title 1">
            <a:extLst>
              <a:ext uri="{FF2B5EF4-FFF2-40B4-BE49-F238E27FC236}">
                <a16:creationId xmlns:a16="http://schemas.microsoft.com/office/drawing/2014/main" id="{F448E2B4-4DF5-DC83-5B90-7B81DF0E2CDC}"/>
              </a:ext>
            </a:extLst>
          </p:cNvPr>
          <p:cNvSpPr>
            <a:spLocks noGrp="1"/>
          </p:cNvSpPr>
          <p:nvPr>
            <p:ph type="title"/>
          </p:nvPr>
        </p:nvSpPr>
        <p:spPr>
          <a:xfrm>
            <a:off x="641074" y="1419900"/>
            <a:ext cx="2844002" cy="4018201"/>
          </a:xfrm>
        </p:spPr>
        <p:txBody>
          <a:bodyPr>
            <a:normAutofit/>
          </a:bodyPr>
          <a:lstStyle/>
          <a:p>
            <a:pPr algn="l"/>
            <a:r>
              <a:rPr lang="en-US" sz="4400" dirty="0"/>
              <a:t>FAQ 4:</a:t>
            </a:r>
          </a:p>
        </p:txBody>
      </p:sp>
      <p:sp>
        <p:nvSpPr>
          <p:cNvPr id="3" name="Content Placeholder 2">
            <a:extLst>
              <a:ext uri="{FF2B5EF4-FFF2-40B4-BE49-F238E27FC236}">
                <a16:creationId xmlns:a16="http://schemas.microsoft.com/office/drawing/2014/main" id="{EFBF372E-E9F3-B690-301B-07F2C2442CF6}"/>
              </a:ext>
            </a:extLst>
          </p:cNvPr>
          <p:cNvSpPr>
            <a:spLocks noGrp="1"/>
          </p:cNvSpPr>
          <p:nvPr>
            <p:ph sz="quarter" idx="13"/>
          </p:nvPr>
        </p:nvSpPr>
        <p:spPr>
          <a:xfrm>
            <a:off x="4701008" y="1193576"/>
            <a:ext cx="6576591" cy="4470850"/>
          </a:xfrm>
        </p:spPr>
        <p:txBody>
          <a:bodyPr anchor="ctr">
            <a:normAutofit/>
          </a:bodyPr>
          <a:lstStyle/>
          <a:p>
            <a:pPr marL="0" indent="0">
              <a:buNone/>
            </a:pPr>
            <a:r>
              <a:rPr lang="en-US" sz="2800" cap="none" dirty="0"/>
              <a:t>Q: What if the landowner won’t give us permission to access their property? </a:t>
            </a:r>
          </a:p>
          <a:p>
            <a:pPr marL="0" indent="0">
              <a:buNone/>
            </a:pPr>
            <a:endParaRPr lang="en-US" sz="2800" cap="none" dirty="0"/>
          </a:p>
          <a:p>
            <a:pPr marL="0" indent="0">
              <a:buNone/>
            </a:pPr>
            <a:r>
              <a:rPr lang="en-US" sz="2800" cap="none" dirty="0"/>
              <a:t>A: You cannot legally access their property without permission, but the district is still legally required to enforce the 310 law. This may require obtaining a search warrant. </a:t>
            </a:r>
          </a:p>
        </p:txBody>
      </p:sp>
      <p:pic>
        <p:nvPicPr>
          <p:cNvPr id="14" name="Picture 13">
            <a:extLst>
              <a:ext uri="{FF2B5EF4-FFF2-40B4-BE49-F238E27FC236}">
                <a16:creationId xmlns:a16="http://schemas.microsoft.com/office/drawing/2014/main" id="{6AEBDF1A-221A-4497-BBA9-57A70D1615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78750" t="72830" b="14149"/>
          <a:stretch/>
        </p:blipFill>
        <p:spPr>
          <a:xfrm>
            <a:off x="1377059" y="5962903"/>
            <a:ext cx="2590800" cy="892925"/>
          </a:xfrm>
          <a:prstGeom prst="rect">
            <a:avLst/>
          </a:prstGeom>
        </p:spPr>
      </p:pic>
    </p:spTree>
    <p:extLst>
      <p:ext uri="{BB962C8B-B14F-4D97-AF65-F5344CB8AC3E}">
        <p14:creationId xmlns:p14="http://schemas.microsoft.com/office/powerpoint/2010/main" val="405632883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3650DCDE146A478B1BC5949F602B2E" ma:contentTypeVersion="19" ma:contentTypeDescription="Create a new document." ma:contentTypeScope="" ma:versionID="254a7ce9ee52b8122fcbbec7f8048e6e">
  <xsd:schema xmlns:xsd="http://www.w3.org/2001/XMLSchema" xmlns:xs="http://www.w3.org/2001/XMLSchema" xmlns:p="http://schemas.microsoft.com/office/2006/metadata/properties" xmlns:ns1="http://schemas.microsoft.com/sharepoint/v3" xmlns:ns2="04d381b5-4d15-45b6-9cd7-38992b2a11be" xmlns:ns3="31fd62e0-9399-4265-b5fb-40ac838bc50e" targetNamespace="http://schemas.microsoft.com/office/2006/metadata/properties" ma:root="true" ma:fieldsID="75e5f5019e936e7005c1760beeb6eec3" ns1:_="" ns2:_="" ns3:_="">
    <xsd:import namespace="http://schemas.microsoft.com/sharepoint/v3"/>
    <xsd:import namespace="04d381b5-4d15-45b6-9cd7-38992b2a11be"/>
    <xsd:import namespace="31fd62e0-9399-4265-b5fb-40ac838bc50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d381b5-4d15-45b6-9cd7-38992b2a11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5ed7e3c-a509-4d5c-98b3-887d36f9efb2"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d62e0-9399-4265-b5fb-40ac838bc50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e1d71e3-2579-45d9-8185-5ac32a519a4c}" ma:internalName="TaxCatchAll" ma:showField="CatchAllData" ma:web="31fd62e0-9399-4265-b5fb-40ac838bc50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31fd62e0-9399-4265-b5fb-40ac838bc50e" xsi:nil="true"/>
    <_ip_UnifiedCompliancePolicyProperties xmlns="http://schemas.microsoft.com/sharepoint/v3" xsi:nil="true"/>
    <lcf76f155ced4ddcb4097134ff3c332f xmlns="04d381b5-4d15-45b6-9cd7-38992b2a11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89EFC2-9CD5-4836-8CC2-96F33E7661E0}"/>
</file>

<file path=customXml/itemProps2.xml><?xml version="1.0" encoding="utf-8"?>
<ds:datastoreItem xmlns:ds="http://schemas.openxmlformats.org/officeDocument/2006/customXml" ds:itemID="{12712BFE-701B-410D-B4B5-4869564CB7FE}">
  <ds:schemaRefs>
    <ds:schemaRef ds:uri="http://schemas.microsoft.com/sharepoint/v3/contenttype/forms"/>
  </ds:schemaRefs>
</ds:datastoreItem>
</file>

<file path=customXml/itemProps3.xml><?xml version="1.0" encoding="utf-8"?>
<ds:datastoreItem xmlns:ds="http://schemas.openxmlformats.org/officeDocument/2006/customXml" ds:itemID="{21E0BD82-A63B-4B98-BDB2-EE6FA539C5B9}">
  <ds:schemaRefs>
    <ds:schemaRef ds:uri="http://schemas.microsoft.com/office/2006/metadata/properties"/>
    <ds:schemaRef ds:uri="04d381b5-4d15-45b6-9cd7-38992b2a11be"/>
    <ds:schemaRef ds:uri="http://www.w3.org/XML/1998/namespace"/>
    <ds:schemaRef ds:uri="http://schemas.openxmlformats.org/package/2006/metadata/core-properties"/>
    <ds:schemaRef ds:uri="http://purl.org/dc/elements/1.1/"/>
    <ds:schemaRef ds:uri="http://schemas.microsoft.com/sharepoint/v3"/>
    <ds:schemaRef ds:uri="http://schemas.microsoft.com/office/2006/documentManagement/types"/>
    <ds:schemaRef ds:uri="31fd62e0-9399-4265-b5fb-40ac838bc50e"/>
    <ds:schemaRef ds:uri="http://schemas.microsoft.com/office/infopath/2007/PartnerControl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733</TotalTime>
  <Words>483</Words>
  <Application>Microsoft Office PowerPoint</Application>
  <PresentationFormat>Widescreen</PresentationFormat>
  <Paragraphs>65</Paragraphs>
  <Slides>12</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Tw Cen MT</vt:lpstr>
      <vt:lpstr>Droplet</vt:lpstr>
      <vt:lpstr>310 Mini Trainings</vt:lpstr>
      <vt:lpstr>Contact information</vt:lpstr>
      <vt:lpstr>What We’ll Cover… </vt:lpstr>
      <vt:lpstr>Complaint Process</vt:lpstr>
      <vt:lpstr>How to accept a complaint</vt:lpstr>
      <vt:lpstr>FAQ 1:</vt:lpstr>
      <vt:lpstr>FAQ 2:</vt:lpstr>
      <vt:lpstr>FAQ 3:</vt:lpstr>
      <vt:lpstr>FAQ 4:</vt:lpstr>
      <vt:lpstr>FAQ 5:</vt:lpstr>
      <vt:lpstr>FAQ 5</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310 Mini Trainings</dc:title>
  <dc:creator>Graf, Hailey</dc:creator>
  <cp:lastModifiedBy>Hallsten, Nicole</cp:lastModifiedBy>
  <cp:revision>2</cp:revision>
  <dcterms:created xsi:type="dcterms:W3CDTF">2023-04-11T17:52:34Z</dcterms:created>
  <dcterms:modified xsi:type="dcterms:W3CDTF">2026-02-19T21:16:28Z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0x0101007A3650DCDE146A478B1BC5949F602B2E</vt:lpwstr>
  </property>
  <property fmtid="{D5CDD505-2E9C-101B-9397-08002B2CF9AE}" pid="3" name="MediaServiceImageTags">
    <vt:lpwstr/>
  </property>
</Properties>
</file>