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4"/>
  </p:sldMasterIdLst>
  <p:notesMasterIdLst>
    <p:notesMasterId r:id="rId17"/>
  </p:notesMasterIdLst>
  <p:sldIdLst>
    <p:sldId id="256" r:id="rId5"/>
    <p:sldId id="258" r:id="rId6"/>
    <p:sldId id="257" r:id="rId7"/>
    <p:sldId id="269" r:id="rId8"/>
    <p:sldId id="270" r:id="rId9"/>
    <p:sldId id="259" r:id="rId10"/>
    <p:sldId id="264" r:id="rId11"/>
    <p:sldId id="271" r:id="rId12"/>
    <p:sldId id="266" r:id="rId13"/>
    <p:sldId id="265" r:id="rId14"/>
    <p:sldId id="267"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108023-4340-4632-97A4-FCD6A825FE4A}" v="2" dt="2026-02-19T21:26:14.5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525" autoAdjust="0"/>
  </p:normalViewPr>
  <p:slideViewPr>
    <p:cSldViewPr snapToGrid="0">
      <p:cViewPr varScale="1">
        <p:scale>
          <a:sx n="69" d="100"/>
          <a:sy n="69" d="100"/>
        </p:scale>
        <p:origin x="1032" y="7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sten, Nicole" userId="d8feebc1-d55d-4927-a232-2f9b351d9378" providerId="ADAL" clId="{9D70ED90-D38B-4C1F-B2B3-3E5A8ECA0D5F}"/>
    <pc:docChg chg="custSel modSld">
      <pc:chgData name="Hallsten, Nicole" userId="d8feebc1-d55d-4927-a232-2f9b351d9378" providerId="ADAL" clId="{9D70ED90-D38B-4C1F-B2B3-3E5A8ECA0D5F}" dt="2026-02-19T21:26:38.114" v="30"/>
      <pc:docMkLst>
        <pc:docMk/>
      </pc:docMkLst>
      <pc:sldChg chg="modSp">
        <pc:chgData name="Hallsten, Nicole" userId="d8feebc1-d55d-4927-a232-2f9b351d9378" providerId="ADAL" clId="{9D70ED90-D38B-4C1F-B2B3-3E5A8ECA0D5F}" dt="2026-02-19T21:26:14.551" v="5" actId="962"/>
        <pc:sldMkLst>
          <pc:docMk/>
          <pc:sldMk cId="4262602992" sldId="257"/>
        </pc:sldMkLst>
        <pc:graphicFrameChg chg="mod">
          <ac:chgData name="Hallsten, Nicole" userId="d8feebc1-d55d-4927-a232-2f9b351d9378" providerId="ADAL" clId="{9D70ED90-D38B-4C1F-B2B3-3E5A8ECA0D5F}" dt="2026-02-19T21:26:14.551" v="5" actId="962"/>
          <ac:graphicFrameMkLst>
            <pc:docMk/>
            <pc:sldMk cId="4262602992" sldId="257"/>
            <ac:graphicFrameMk id="5" creationId="{834EA9E6-4E40-C53B-0221-D2F58F5AFE3F}"/>
          </ac:graphicFrameMkLst>
        </pc:graphicFrameChg>
      </pc:sldChg>
      <pc:sldChg chg="addSp delSp modSp mod">
        <pc:chgData name="Hallsten, Nicole" userId="d8feebc1-d55d-4927-a232-2f9b351d9378" providerId="ADAL" clId="{9D70ED90-D38B-4C1F-B2B3-3E5A8ECA0D5F}" dt="2026-02-19T21:26:38.114" v="30"/>
        <pc:sldMkLst>
          <pc:docMk/>
          <pc:sldMk cId="302881996" sldId="258"/>
        </pc:sldMkLst>
        <pc:spChg chg="add mod ord">
          <ac:chgData name="Hallsten, Nicole" userId="d8feebc1-d55d-4927-a232-2f9b351d9378" providerId="ADAL" clId="{9D70ED90-D38B-4C1F-B2B3-3E5A8ECA0D5F}" dt="2026-02-19T21:26:32.596" v="29" actId="13244"/>
          <ac:spMkLst>
            <pc:docMk/>
            <pc:sldMk cId="302881996" sldId="258"/>
            <ac:spMk id="5" creationId="{983F7748-60D3-21FA-A820-B49535EB354D}"/>
          </ac:spMkLst>
        </pc:spChg>
        <pc:graphicFrameChg chg="ord">
          <ac:chgData name="Hallsten, Nicole" userId="d8feebc1-d55d-4927-a232-2f9b351d9378" providerId="ADAL" clId="{9D70ED90-D38B-4C1F-B2B3-3E5A8ECA0D5F}" dt="2026-02-19T21:26:31.170" v="28" actId="13244"/>
          <ac:graphicFrameMkLst>
            <pc:docMk/>
            <pc:sldMk cId="302881996" sldId="258"/>
            <ac:graphicFrameMk id="2" creationId="{93DAB8D6-E635-040A-5A47-8D8360E99974}"/>
          </ac:graphicFrameMkLst>
        </pc:graphicFrameChg>
        <pc:picChg chg="del">
          <ac:chgData name="Hallsten, Nicole" userId="d8feebc1-d55d-4927-a232-2f9b351d9378" providerId="ADAL" clId="{9D70ED90-D38B-4C1F-B2B3-3E5A8ECA0D5F}" dt="2026-02-19T21:21:43.755" v="0" actId="21"/>
          <ac:picMkLst>
            <pc:docMk/>
            <pc:sldMk cId="302881996" sldId="258"/>
            <ac:picMk id="3" creationId="{778F36B6-E66F-9B06-2A16-27DEC3FFAE27}"/>
          </ac:picMkLst>
        </pc:picChg>
        <pc:picChg chg="mod ord">
          <ac:chgData name="Hallsten, Nicole" userId="d8feebc1-d55d-4927-a232-2f9b351d9378" providerId="ADAL" clId="{9D70ED90-D38B-4C1F-B2B3-3E5A8ECA0D5F}" dt="2026-02-19T21:26:38.114" v="30"/>
          <ac:picMkLst>
            <pc:docMk/>
            <pc:sldMk cId="302881996" sldId="258"/>
            <ac:picMk id="4" creationId="{D048C1F8-6FF1-35CD-B5A0-E5CA1829500B}"/>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448BD0-D065-4C3E-A01E-9A0706E0598F}" type="doc">
      <dgm:prSet loTypeId="urn:microsoft.com/office/officeart/2005/8/layout/vList2" loCatId="list" qsTypeId="urn:microsoft.com/office/officeart/2005/8/quickstyle/simple4" qsCatId="simple" csTypeId="urn:microsoft.com/office/officeart/2005/8/colors/accent1_3" csCatId="accent1" phldr="1"/>
      <dgm:spPr/>
      <dgm:t>
        <a:bodyPr/>
        <a:lstStyle/>
        <a:p>
          <a:endParaRPr lang="en-US"/>
        </a:p>
      </dgm:t>
    </dgm:pt>
    <dgm:pt modelId="{A65C82E3-FEE6-4A2C-AA7E-FE090C6FACB2}">
      <dgm:prSet/>
      <dgm:spPr/>
      <dgm:t>
        <a:bodyPr/>
        <a:lstStyle/>
        <a:p>
          <a:r>
            <a:rPr lang="en-US" baseline="0" dirty="0"/>
            <a:t>Adopted Rules</a:t>
          </a:r>
          <a:endParaRPr lang="en-US" dirty="0"/>
        </a:p>
      </dgm:t>
    </dgm:pt>
    <dgm:pt modelId="{E117F186-08AE-4828-8103-32B6A3B566CC}" type="parTrans" cxnId="{43D7F479-475F-4986-99E2-9F82CFB4E969}">
      <dgm:prSet/>
      <dgm:spPr/>
      <dgm:t>
        <a:bodyPr/>
        <a:lstStyle/>
        <a:p>
          <a:endParaRPr lang="en-US"/>
        </a:p>
      </dgm:t>
    </dgm:pt>
    <dgm:pt modelId="{EE4C74BE-D3F6-4FA2-B75D-16A0C3AF97DE}" type="sibTrans" cxnId="{43D7F479-475F-4986-99E2-9F82CFB4E969}">
      <dgm:prSet/>
      <dgm:spPr/>
      <dgm:t>
        <a:bodyPr/>
        <a:lstStyle/>
        <a:p>
          <a:endParaRPr lang="en-US"/>
        </a:p>
      </dgm:t>
    </dgm:pt>
    <dgm:pt modelId="{91B68EE2-258D-48AB-9086-2CF4CEB8BE58}">
      <dgm:prSet/>
      <dgm:spPr/>
      <dgm:t>
        <a:bodyPr/>
        <a:lstStyle/>
        <a:p>
          <a:r>
            <a:rPr lang="en-US" baseline="0" dirty="0"/>
            <a:t>Online Resources</a:t>
          </a:r>
          <a:endParaRPr lang="en-US" dirty="0"/>
        </a:p>
      </dgm:t>
    </dgm:pt>
    <dgm:pt modelId="{414BB777-3506-40AA-86D6-EF5453EB8BE7}" type="parTrans" cxnId="{ABCF4A74-3EDE-460F-976B-F0C1B803F99D}">
      <dgm:prSet/>
      <dgm:spPr/>
      <dgm:t>
        <a:bodyPr/>
        <a:lstStyle/>
        <a:p>
          <a:endParaRPr lang="en-US"/>
        </a:p>
      </dgm:t>
    </dgm:pt>
    <dgm:pt modelId="{B576B41C-D024-4FF6-8AC6-7FCB7D268C11}" type="sibTrans" cxnId="{ABCF4A74-3EDE-460F-976B-F0C1B803F99D}">
      <dgm:prSet/>
      <dgm:spPr/>
      <dgm:t>
        <a:bodyPr/>
        <a:lstStyle/>
        <a:p>
          <a:endParaRPr lang="en-US"/>
        </a:p>
      </dgm:t>
    </dgm:pt>
    <dgm:pt modelId="{195B78DF-B2BD-4A0B-82F1-1BCA14EBC5C5}">
      <dgm:prSet/>
      <dgm:spPr/>
      <dgm:t>
        <a:bodyPr/>
        <a:lstStyle/>
        <a:p>
          <a:r>
            <a:rPr lang="en-US" dirty="0"/>
            <a:t>BMP for Forms</a:t>
          </a:r>
        </a:p>
      </dgm:t>
    </dgm:pt>
    <dgm:pt modelId="{916BB604-E1D5-4FCE-9D3A-BD91093AE4FE}" type="parTrans" cxnId="{086B4557-A213-439E-9D7F-9073DCC06D11}">
      <dgm:prSet/>
      <dgm:spPr/>
      <dgm:t>
        <a:bodyPr/>
        <a:lstStyle/>
        <a:p>
          <a:endParaRPr lang="en-US"/>
        </a:p>
      </dgm:t>
    </dgm:pt>
    <dgm:pt modelId="{FED8F00B-3E16-40FC-8EA5-0FB2E92B4455}" type="sibTrans" cxnId="{086B4557-A213-439E-9D7F-9073DCC06D11}">
      <dgm:prSet/>
      <dgm:spPr/>
      <dgm:t>
        <a:bodyPr/>
        <a:lstStyle/>
        <a:p>
          <a:endParaRPr lang="en-US"/>
        </a:p>
      </dgm:t>
    </dgm:pt>
    <dgm:pt modelId="{A5C18863-D6CE-4E96-9ACE-0DD5ED39E61C}">
      <dgm:prSet/>
      <dgm:spPr/>
      <dgm:t>
        <a:bodyPr/>
        <a:lstStyle/>
        <a:p>
          <a:r>
            <a:rPr lang="en-US" baseline="0" dirty="0"/>
            <a:t>Frequently Asked Questions</a:t>
          </a:r>
          <a:endParaRPr lang="en-US" dirty="0"/>
        </a:p>
      </dgm:t>
    </dgm:pt>
    <dgm:pt modelId="{1EA3A2AB-520E-46B4-817F-E495A5716B89}" type="parTrans" cxnId="{70D55AE0-447F-400B-B65D-71F4C43A96EE}">
      <dgm:prSet/>
      <dgm:spPr/>
      <dgm:t>
        <a:bodyPr/>
        <a:lstStyle/>
        <a:p>
          <a:endParaRPr lang="en-US"/>
        </a:p>
      </dgm:t>
    </dgm:pt>
    <dgm:pt modelId="{C4B85438-3307-4BD5-9779-56F42CE955D1}" type="sibTrans" cxnId="{70D55AE0-447F-400B-B65D-71F4C43A96EE}">
      <dgm:prSet/>
      <dgm:spPr/>
      <dgm:t>
        <a:bodyPr/>
        <a:lstStyle/>
        <a:p>
          <a:endParaRPr lang="en-US"/>
        </a:p>
      </dgm:t>
    </dgm:pt>
    <dgm:pt modelId="{C4AD63DF-A9A8-4959-A1F0-65F5B6A3D168}" type="pres">
      <dgm:prSet presAssocID="{E9448BD0-D065-4C3E-A01E-9A0706E0598F}" presName="linear" presStyleCnt="0">
        <dgm:presLayoutVars>
          <dgm:animLvl val="lvl"/>
          <dgm:resizeHandles val="exact"/>
        </dgm:presLayoutVars>
      </dgm:prSet>
      <dgm:spPr/>
    </dgm:pt>
    <dgm:pt modelId="{C505DB05-61CB-4798-889C-E0F41BF34210}" type="pres">
      <dgm:prSet presAssocID="{A65C82E3-FEE6-4A2C-AA7E-FE090C6FACB2}" presName="parentText" presStyleLbl="node1" presStyleIdx="0" presStyleCnt="4">
        <dgm:presLayoutVars>
          <dgm:chMax val="0"/>
          <dgm:bulletEnabled val="1"/>
        </dgm:presLayoutVars>
      </dgm:prSet>
      <dgm:spPr/>
    </dgm:pt>
    <dgm:pt modelId="{0A2F8103-E214-45AC-92B0-1728D8E051CA}" type="pres">
      <dgm:prSet presAssocID="{EE4C74BE-D3F6-4FA2-B75D-16A0C3AF97DE}" presName="spacer" presStyleCnt="0"/>
      <dgm:spPr/>
    </dgm:pt>
    <dgm:pt modelId="{F6D6AE02-878F-49CC-A5C0-26EA1C256063}" type="pres">
      <dgm:prSet presAssocID="{91B68EE2-258D-48AB-9086-2CF4CEB8BE58}" presName="parentText" presStyleLbl="node1" presStyleIdx="1" presStyleCnt="4">
        <dgm:presLayoutVars>
          <dgm:chMax val="0"/>
          <dgm:bulletEnabled val="1"/>
        </dgm:presLayoutVars>
      </dgm:prSet>
      <dgm:spPr/>
    </dgm:pt>
    <dgm:pt modelId="{7D9320A7-7C66-46E1-AB93-DCEB600EADF7}" type="pres">
      <dgm:prSet presAssocID="{B576B41C-D024-4FF6-8AC6-7FCB7D268C11}" presName="spacer" presStyleCnt="0"/>
      <dgm:spPr/>
    </dgm:pt>
    <dgm:pt modelId="{31DADE7D-0B3F-4872-9EBF-6153855DF1FD}" type="pres">
      <dgm:prSet presAssocID="{195B78DF-B2BD-4A0B-82F1-1BCA14EBC5C5}" presName="parentText" presStyleLbl="node1" presStyleIdx="2" presStyleCnt="4">
        <dgm:presLayoutVars>
          <dgm:chMax val="0"/>
          <dgm:bulletEnabled val="1"/>
        </dgm:presLayoutVars>
      </dgm:prSet>
      <dgm:spPr/>
    </dgm:pt>
    <dgm:pt modelId="{955F29E5-1698-43CB-B785-6920C969AF6D}" type="pres">
      <dgm:prSet presAssocID="{FED8F00B-3E16-40FC-8EA5-0FB2E92B4455}" presName="spacer" presStyleCnt="0"/>
      <dgm:spPr/>
    </dgm:pt>
    <dgm:pt modelId="{78CB64D8-427C-4C33-ACF6-191F10BDFB9F}" type="pres">
      <dgm:prSet presAssocID="{A5C18863-D6CE-4E96-9ACE-0DD5ED39E61C}" presName="parentText" presStyleLbl="node1" presStyleIdx="3" presStyleCnt="4">
        <dgm:presLayoutVars>
          <dgm:chMax val="0"/>
          <dgm:bulletEnabled val="1"/>
        </dgm:presLayoutVars>
      </dgm:prSet>
      <dgm:spPr/>
    </dgm:pt>
  </dgm:ptLst>
  <dgm:cxnLst>
    <dgm:cxn modelId="{16675005-4D07-40A9-8245-C3314F338A1F}" type="presOf" srcId="{91B68EE2-258D-48AB-9086-2CF4CEB8BE58}" destId="{F6D6AE02-878F-49CC-A5C0-26EA1C256063}" srcOrd="0" destOrd="0" presId="urn:microsoft.com/office/officeart/2005/8/layout/vList2"/>
    <dgm:cxn modelId="{E5EC723C-7C9C-45BD-9958-82A278B4A251}" type="presOf" srcId="{E9448BD0-D065-4C3E-A01E-9A0706E0598F}" destId="{C4AD63DF-A9A8-4959-A1F0-65F5B6A3D168}" srcOrd="0" destOrd="0" presId="urn:microsoft.com/office/officeart/2005/8/layout/vList2"/>
    <dgm:cxn modelId="{07EDA053-2151-4C9D-AF57-31DFC6B8BD31}" type="presOf" srcId="{195B78DF-B2BD-4A0B-82F1-1BCA14EBC5C5}" destId="{31DADE7D-0B3F-4872-9EBF-6153855DF1FD}" srcOrd="0" destOrd="0" presId="urn:microsoft.com/office/officeart/2005/8/layout/vList2"/>
    <dgm:cxn modelId="{ABCF4A74-3EDE-460F-976B-F0C1B803F99D}" srcId="{E9448BD0-D065-4C3E-A01E-9A0706E0598F}" destId="{91B68EE2-258D-48AB-9086-2CF4CEB8BE58}" srcOrd="1" destOrd="0" parTransId="{414BB777-3506-40AA-86D6-EF5453EB8BE7}" sibTransId="{B576B41C-D024-4FF6-8AC6-7FCB7D268C11}"/>
    <dgm:cxn modelId="{086B4557-A213-439E-9D7F-9073DCC06D11}" srcId="{E9448BD0-D065-4C3E-A01E-9A0706E0598F}" destId="{195B78DF-B2BD-4A0B-82F1-1BCA14EBC5C5}" srcOrd="2" destOrd="0" parTransId="{916BB604-E1D5-4FCE-9D3A-BD91093AE4FE}" sibTransId="{FED8F00B-3E16-40FC-8EA5-0FB2E92B4455}"/>
    <dgm:cxn modelId="{43D7F479-475F-4986-99E2-9F82CFB4E969}" srcId="{E9448BD0-D065-4C3E-A01E-9A0706E0598F}" destId="{A65C82E3-FEE6-4A2C-AA7E-FE090C6FACB2}" srcOrd="0" destOrd="0" parTransId="{E117F186-08AE-4828-8103-32B6A3B566CC}" sibTransId="{EE4C74BE-D3F6-4FA2-B75D-16A0C3AF97DE}"/>
    <dgm:cxn modelId="{03DCCD8A-D37B-41A5-BB0C-C38C8116929A}" type="presOf" srcId="{A5C18863-D6CE-4E96-9ACE-0DD5ED39E61C}" destId="{78CB64D8-427C-4C33-ACF6-191F10BDFB9F}" srcOrd="0" destOrd="0" presId="urn:microsoft.com/office/officeart/2005/8/layout/vList2"/>
    <dgm:cxn modelId="{B81444AE-3EAA-420B-B2A1-419ACBCDF4BE}" type="presOf" srcId="{A65C82E3-FEE6-4A2C-AA7E-FE090C6FACB2}" destId="{C505DB05-61CB-4798-889C-E0F41BF34210}" srcOrd="0" destOrd="0" presId="urn:microsoft.com/office/officeart/2005/8/layout/vList2"/>
    <dgm:cxn modelId="{70D55AE0-447F-400B-B65D-71F4C43A96EE}" srcId="{E9448BD0-D065-4C3E-A01E-9A0706E0598F}" destId="{A5C18863-D6CE-4E96-9ACE-0DD5ED39E61C}" srcOrd="3" destOrd="0" parTransId="{1EA3A2AB-520E-46B4-817F-E495A5716B89}" sibTransId="{C4B85438-3307-4BD5-9779-56F42CE955D1}"/>
    <dgm:cxn modelId="{9EC20AB6-90DF-435E-B8EF-F86F10EF17D0}" type="presParOf" srcId="{C4AD63DF-A9A8-4959-A1F0-65F5B6A3D168}" destId="{C505DB05-61CB-4798-889C-E0F41BF34210}" srcOrd="0" destOrd="0" presId="urn:microsoft.com/office/officeart/2005/8/layout/vList2"/>
    <dgm:cxn modelId="{56161430-3412-454C-B01C-8ED285024574}" type="presParOf" srcId="{C4AD63DF-A9A8-4959-A1F0-65F5B6A3D168}" destId="{0A2F8103-E214-45AC-92B0-1728D8E051CA}" srcOrd="1" destOrd="0" presId="urn:microsoft.com/office/officeart/2005/8/layout/vList2"/>
    <dgm:cxn modelId="{A33E399D-AF42-4DC8-BC12-AFA7F7662AAC}" type="presParOf" srcId="{C4AD63DF-A9A8-4959-A1F0-65F5B6A3D168}" destId="{F6D6AE02-878F-49CC-A5C0-26EA1C256063}" srcOrd="2" destOrd="0" presId="urn:microsoft.com/office/officeart/2005/8/layout/vList2"/>
    <dgm:cxn modelId="{FDB7DE6F-624D-40E8-A2F0-3781EE5DDAD3}" type="presParOf" srcId="{C4AD63DF-A9A8-4959-A1F0-65F5B6A3D168}" destId="{7D9320A7-7C66-46E1-AB93-DCEB600EADF7}" srcOrd="3" destOrd="0" presId="urn:microsoft.com/office/officeart/2005/8/layout/vList2"/>
    <dgm:cxn modelId="{CE0961F7-778B-46F4-8C7C-8D6A9B470CF4}" type="presParOf" srcId="{C4AD63DF-A9A8-4959-A1F0-65F5B6A3D168}" destId="{31DADE7D-0B3F-4872-9EBF-6153855DF1FD}" srcOrd="4" destOrd="0" presId="urn:microsoft.com/office/officeart/2005/8/layout/vList2"/>
    <dgm:cxn modelId="{0E126BD6-45C2-4EB8-97AA-E20418F7228B}" type="presParOf" srcId="{C4AD63DF-A9A8-4959-A1F0-65F5B6A3D168}" destId="{955F29E5-1698-43CB-B785-6920C969AF6D}" srcOrd="5" destOrd="0" presId="urn:microsoft.com/office/officeart/2005/8/layout/vList2"/>
    <dgm:cxn modelId="{09C32A30-5689-48A4-8D90-32B22BFA86C0}" type="presParOf" srcId="{C4AD63DF-A9A8-4959-A1F0-65F5B6A3D168}" destId="{78CB64D8-427C-4C33-ACF6-191F10BDFB9F}" srcOrd="6" destOrd="0" presId="urn:microsoft.com/office/officeart/2005/8/layout/vList2"/>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05DB05-61CB-4798-889C-E0F41BF34210}">
      <dsp:nvSpPr>
        <dsp:cNvPr id="0" name=""/>
        <dsp:cNvSpPr/>
      </dsp:nvSpPr>
      <dsp:spPr>
        <a:xfrm>
          <a:off x="0" y="105662"/>
          <a:ext cx="6683374" cy="1003860"/>
        </a:xfrm>
        <a:prstGeom prst="roundRect">
          <a:avLst/>
        </a:prstGeom>
        <a:gradFill rotWithShape="0">
          <a:gsLst>
            <a:gs pos="0">
              <a:schemeClr val="accent1">
                <a:shade val="80000"/>
                <a:hueOff val="0"/>
                <a:satOff val="0"/>
                <a:lumOff val="0"/>
                <a:alphaOff val="0"/>
                <a:tint val="94000"/>
                <a:satMod val="100000"/>
                <a:lumMod val="108000"/>
              </a:schemeClr>
            </a:gs>
            <a:gs pos="50000">
              <a:schemeClr val="accent1">
                <a:shade val="80000"/>
                <a:hueOff val="0"/>
                <a:satOff val="0"/>
                <a:lumOff val="0"/>
                <a:alphaOff val="0"/>
                <a:tint val="98000"/>
                <a:shade val="100000"/>
                <a:satMod val="100000"/>
                <a:lumMod val="100000"/>
              </a:schemeClr>
            </a:gs>
            <a:gs pos="100000">
              <a:schemeClr val="accent1">
                <a:shade val="8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baseline="0" dirty="0"/>
            <a:t>Adopted Rules</a:t>
          </a:r>
          <a:endParaRPr lang="en-US" sz="4400" kern="1200" dirty="0"/>
        </a:p>
      </dsp:txBody>
      <dsp:txXfrm>
        <a:off x="49004" y="154666"/>
        <a:ext cx="6585366" cy="905852"/>
      </dsp:txXfrm>
    </dsp:sp>
    <dsp:sp modelId="{F6D6AE02-878F-49CC-A5C0-26EA1C256063}">
      <dsp:nvSpPr>
        <dsp:cNvPr id="0" name=""/>
        <dsp:cNvSpPr/>
      </dsp:nvSpPr>
      <dsp:spPr>
        <a:xfrm>
          <a:off x="0" y="1236242"/>
          <a:ext cx="6683374" cy="1003860"/>
        </a:xfrm>
        <a:prstGeom prst="roundRect">
          <a:avLst/>
        </a:prstGeom>
        <a:gradFill rotWithShape="0">
          <a:gsLst>
            <a:gs pos="0">
              <a:schemeClr val="accent1">
                <a:shade val="80000"/>
                <a:hueOff val="149995"/>
                <a:satOff val="3488"/>
                <a:lumOff val="9108"/>
                <a:alphaOff val="0"/>
                <a:tint val="94000"/>
                <a:satMod val="100000"/>
                <a:lumMod val="108000"/>
              </a:schemeClr>
            </a:gs>
            <a:gs pos="50000">
              <a:schemeClr val="accent1">
                <a:shade val="80000"/>
                <a:hueOff val="149995"/>
                <a:satOff val="3488"/>
                <a:lumOff val="9108"/>
                <a:alphaOff val="0"/>
                <a:tint val="98000"/>
                <a:shade val="100000"/>
                <a:satMod val="100000"/>
                <a:lumMod val="100000"/>
              </a:schemeClr>
            </a:gs>
            <a:gs pos="100000">
              <a:schemeClr val="accent1">
                <a:shade val="80000"/>
                <a:hueOff val="149995"/>
                <a:satOff val="3488"/>
                <a:lumOff val="9108"/>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baseline="0" dirty="0"/>
            <a:t>Online Resources</a:t>
          </a:r>
          <a:endParaRPr lang="en-US" sz="4400" kern="1200" dirty="0"/>
        </a:p>
      </dsp:txBody>
      <dsp:txXfrm>
        <a:off x="49004" y="1285246"/>
        <a:ext cx="6585366" cy="905852"/>
      </dsp:txXfrm>
    </dsp:sp>
    <dsp:sp modelId="{31DADE7D-0B3F-4872-9EBF-6153855DF1FD}">
      <dsp:nvSpPr>
        <dsp:cNvPr id="0" name=""/>
        <dsp:cNvSpPr/>
      </dsp:nvSpPr>
      <dsp:spPr>
        <a:xfrm>
          <a:off x="0" y="2366822"/>
          <a:ext cx="6683374" cy="1003860"/>
        </a:xfrm>
        <a:prstGeom prst="roundRect">
          <a:avLst/>
        </a:prstGeom>
        <a:gradFill rotWithShape="0">
          <a:gsLst>
            <a:gs pos="0">
              <a:schemeClr val="accent1">
                <a:shade val="80000"/>
                <a:hueOff val="299990"/>
                <a:satOff val="6976"/>
                <a:lumOff val="18217"/>
                <a:alphaOff val="0"/>
                <a:tint val="94000"/>
                <a:satMod val="100000"/>
                <a:lumMod val="108000"/>
              </a:schemeClr>
            </a:gs>
            <a:gs pos="50000">
              <a:schemeClr val="accent1">
                <a:shade val="80000"/>
                <a:hueOff val="299990"/>
                <a:satOff val="6976"/>
                <a:lumOff val="18217"/>
                <a:alphaOff val="0"/>
                <a:tint val="98000"/>
                <a:shade val="100000"/>
                <a:satMod val="100000"/>
                <a:lumMod val="100000"/>
              </a:schemeClr>
            </a:gs>
            <a:gs pos="100000">
              <a:schemeClr val="accent1">
                <a:shade val="80000"/>
                <a:hueOff val="299990"/>
                <a:satOff val="6976"/>
                <a:lumOff val="18217"/>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dirty="0"/>
            <a:t>BMP for Forms</a:t>
          </a:r>
        </a:p>
      </dsp:txBody>
      <dsp:txXfrm>
        <a:off x="49004" y="2415826"/>
        <a:ext cx="6585366" cy="905852"/>
      </dsp:txXfrm>
    </dsp:sp>
    <dsp:sp modelId="{78CB64D8-427C-4C33-ACF6-191F10BDFB9F}">
      <dsp:nvSpPr>
        <dsp:cNvPr id="0" name=""/>
        <dsp:cNvSpPr/>
      </dsp:nvSpPr>
      <dsp:spPr>
        <a:xfrm>
          <a:off x="0" y="3497402"/>
          <a:ext cx="6683374" cy="1003860"/>
        </a:xfrm>
        <a:prstGeom prst="roundRect">
          <a:avLst/>
        </a:prstGeom>
        <a:gradFill rotWithShape="0">
          <a:gsLst>
            <a:gs pos="0">
              <a:schemeClr val="accent1">
                <a:shade val="80000"/>
                <a:hueOff val="449985"/>
                <a:satOff val="10464"/>
                <a:lumOff val="27325"/>
                <a:alphaOff val="0"/>
                <a:tint val="94000"/>
                <a:satMod val="100000"/>
                <a:lumMod val="108000"/>
              </a:schemeClr>
            </a:gs>
            <a:gs pos="50000">
              <a:schemeClr val="accent1">
                <a:shade val="80000"/>
                <a:hueOff val="449985"/>
                <a:satOff val="10464"/>
                <a:lumOff val="27325"/>
                <a:alphaOff val="0"/>
                <a:tint val="98000"/>
                <a:shade val="100000"/>
                <a:satMod val="100000"/>
                <a:lumMod val="100000"/>
              </a:schemeClr>
            </a:gs>
            <a:gs pos="100000">
              <a:schemeClr val="accent1">
                <a:shade val="80000"/>
                <a:hueOff val="449985"/>
                <a:satOff val="10464"/>
                <a:lumOff val="27325"/>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baseline="0" dirty="0"/>
            <a:t>Frequently Asked Questions</a:t>
          </a:r>
          <a:endParaRPr lang="en-US" sz="4400" kern="1200" dirty="0"/>
        </a:p>
      </dsp:txBody>
      <dsp:txXfrm>
        <a:off x="49004" y="3546406"/>
        <a:ext cx="6585366" cy="90585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92CF3E-96D7-4E22-A3AF-50C99EF121C5}"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45A36-173A-4AFB-AA02-558E9B6331B0}" type="slidenum">
              <a:rPr lang="en-US" smtClean="0"/>
              <a:t>‹#›</a:t>
            </a:fld>
            <a:endParaRPr lang="en-US"/>
          </a:p>
        </p:txBody>
      </p:sp>
    </p:spTree>
    <p:extLst>
      <p:ext uri="{BB962C8B-B14F-4D97-AF65-F5344CB8AC3E}">
        <p14:creationId xmlns:p14="http://schemas.microsoft.com/office/powerpoint/2010/main" val="295892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a:t>
            </a:fld>
            <a:endParaRPr lang="en-US"/>
          </a:p>
        </p:txBody>
      </p:sp>
    </p:spTree>
    <p:extLst>
      <p:ext uri="{BB962C8B-B14F-4D97-AF65-F5344CB8AC3E}">
        <p14:creationId xmlns:p14="http://schemas.microsoft.com/office/powerpoint/2010/main" val="3210147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11</a:t>
            </a:fld>
            <a:endParaRPr lang="en-US"/>
          </a:p>
        </p:txBody>
      </p:sp>
    </p:spTree>
    <p:extLst>
      <p:ext uri="{BB962C8B-B14F-4D97-AF65-F5344CB8AC3E}">
        <p14:creationId xmlns:p14="http://schemas.microsoft.com/office/powerpoint/2010/main" val="1725968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12</a:t>
            </a:fld>
            <a:endParaRPr lang="en-US"/>
          </a:p>
        </p:txBody>
      </p:sp>
    </p:spTree>
    <p:extLst>
      <p:ext uri="{BB962C8B-B14F-4D97-AF65-F5344CB8AC3E}">
        <p14:creationId xmlns:p14="http://schemas.microsoft.com/office/powerpoint/2010/main" val="3432295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2</a:t>
            </a:fld>
            <a:endParaRPr lang="en-US"/>
          </a:p>
        </p:txBody>
      </p:sp>
    </p:spTree>
    <p:extLst>
      <p:ext uri="{BB962C8B-B14F-4D97-AF65-F5344CB8AC3E}">
        <p14:creationId xmlns:p14="http://schemas.microsoft.com/office/powerpoint/2010/main" val="3544468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DNRC provides the “model rules” for adoption by CDs. CDs adopt those rules as a minimum. If appropriate, CDs can add to the adopted rules. Many districts do to address concerns of their local district. Examples include specifications or construction standards on culverts, docks, riparian vegetation, etc. </a:t>
            </a:r>
          </a:p>
        </p:txBody>
      </p:sp>
      <p:sp>
        <p:nvSpPr>
          <p:cNvPr id="4" name="Slide Number Placeholder 3"/>
          <p:cNvSpPr>
            <a:spLocks noGrp="1"/>
          </p:cNvSpPr>
          <p:nvPr>
            <p:ph type="sldNum" sz="quarter" idx="5"/>
          </p:nvPr>
        </p:nvSpPr>
        <p:spPr/>
        <p:txBody>
          <a:bodyPr/>
          <a:lstStyle/>
          <a:p>
            <a:fld id="{49245A36-173A-4AFB-AA02-558E9B6331B0}" type="slidenum">
              <a:rPr lang="en-US" smtClean="0"/>
              <a:t>4</a:t>
            </a:fld>
            <a:endParaRPr lang="en-US"/>
          </a:p>
        </p:txBody>
      </p:sp>
    </p:spTree>
    <p:extLst>
      <p:ext uri="{BB962C8B-B14F-4D97-AF65-F5344CB8AC3E}">
        <p14:creationId xmlns:p14="http://schemas.microsoft.com/office/powerpoint/2010/main" val="2961073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DNRC provides the “model rules” for adoption by CDs. CDs adopt those rules as a minimum. If appropriate, CDs can add to the adopted rules. Many districts do to address concerns of their local district. Examples include specifications or construction standards on culverts, docks, riparian vegetation, etc. </a:t>
            </a:r>
          </a:p>
        </p:txBody>
      </p:sp>
      <p:sp>
        <p:nvSpPr>
          <p:cNvPr id="4" name="Slide Number Placeholder 3"/>
          <p:cNvSpPr>
            <a:spLocks noGrp="1"/>
          </p:cNvSpPr>
          <p:nvPr>
            <p:ph type="sldNum" sz="quarter" idx="5"/>
          </p:nvPr>
        </p:nvSpPr>
        <p:spPr/>
        <p:txBody>
          <a:bodyPr/>
          <a:lstStyle/>
          <a:p>
            <a:fld id="{49245A36-173A-4AFB-AA02-558E9B6331B0}" type="slidenum">
              <a:rPr lang="en-US" smtClean="0"/>
              <a:t>5</a:t>
            </a:fld>
            <a:endParaRPr lang="en-US"/>
          </a:p>
        </p:txBody>
      </p:sp>
    </p:spTree>
    <p:extLst>
      <p:ext uri="{BB962C8B-B14F-4D97-AF65-F5344CB8AC3E}">
        <p14:creationId xmlns:p14="http://schemas.microsoft.com/office/powerpoint/2010/main" val="2058459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6</a:t>
            </a:fld>
            <a:endParaRPr lang="en-US"/>
          </a:p>
        </p:txBody>
      </p:sp>
    </p:spTree>
    <p:extLst>
      <p:ext uri="{BB962C8B-B14F-4D97-AF65-F5344CB8AC3E}">
        <p14:creationId xmlns:p14="http://schemas.microsoft.com/office/powerpoint/2010/main" val="602524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7</a:t>
            </a:fld>
            <a:endParaRPr lang="en-US"/>
          </a:p>
        </p:txBody>
      </p:sp>
    </p:spTree>
    <p:extLst>
      <p:ext uri="{BB962C8B-B14F-4D97-AF65-F5344CB8AC3E}">
        <p14:creationId xmlns:p14="http://schemas.microsoft.com/office/powerpoint/2010/main" val="410856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8</a:t>
            </a:fld>
            <a:endParaRPr lang="en-US"/>
          </a:p>
        </p:txBody>
      </p:sp>
    </p:spTree>
    <p:extLst>
      <p:ext uri="{BB962C8B-B14F-4D97-AF65-F5344CB8AC3E}">
        <p14:creationId xmlns:p14="http://schemas.microsoft.com/office/powerpoint/2010/main" val="762380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9</a:t>
            </a:fld>
            <a:endParaRPr lang="en-US"/>
          </a:p>
        </p:txBody>
      </p:sp>
    </p:spTree>
    <p:extLst>
      <p:ext uri="{BB962C8B-B14F-4D97-AF65-F5344CB8AC3E}">
        <p14:creationId xmlns:p14="http://schemas.microsoft.com/office/powerpoint/2010/main" val="1466371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10</a:t>
            </a:fld>
            <a:endParaRPr lang="en-US"/>
          </a:p>
        </p:txBody>
      </p:sp>
    </p:spTree>
    <p:extLst>
      <p:ext uri="{BB962C8B-B14F-4D97-AF65-F5344CB8AC3E}">
        <p14:creationId xmlns:p14="http://schemas.microsoft.com/office/powerpoint/2010/main" val="6361403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5414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946384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49238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22995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702660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66788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588983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594183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319822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04241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20368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68381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874832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64190-0EA7-4889-B2B8-EA72B104E930}" type="datetimeFigureOut">
              <a:rPr lang="en-US" smtClean="0"/>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07774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174077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D64190-0EA7-4889-B2B8-EA72B104E930}" type="datetimeFigureOut">
              <a:rPr lang="en-US" smtClean="0"/>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16585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50215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4395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D64190-0EA7-4889-B2B8-EA72B104E930}" type="datetimeFigureOut">
              <a:rPr lang="en-US" smtClean="0"/>
              <a:t>2/19/2026</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F3EB064-59AF-4388-9BEB-A2CE4DCD9565}" type="slidenum">
              <a:rPr lang="en-US" smtClean="0"/>
              <a:t>‹#›</a:t>
            </a:fld>
            <a:endParaRPr lang="en-US"/>
          </a:p>
        </p:txBody>
      </p:sp>
    </p:spTree>
    <p:extLst>
      <p:ext uri="{BB962C8B-B14F-4D97-AF65-F5344CB8AC3E}">
        <p14:creationId xmlns:p14="http://schemas.microsoft.com/office/powerpoint/2010/main" val="326784032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 id="2147483751" r:id="rId17"/>
    <p:sldLayoutId id="214748375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mailto:hailey.graf@mt.gov" TargetMode="Externa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image" Target="../media/image3.png"/><Relationship Id="rId5" Type="http://schemas.openxmlformats.org/officeDocument/2006/relationships/hyperlink" Target="https://dnrc.mt.gov/Conservation/Conservation-Programs/Conservation-Districts/cd-resource-documents" TargetMode="External"/><Relationship Id="rId4" Type="http://schemas.openxmlformats.org/officeDocument/2006/relationships/hyperlink" Target="https://dnrc.mt.gov/Licenses-and-Permits/Stream-Permitti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7DF0-9459-E054-3B17-C7952528F699}"/>
              </a:ext>
            </a:extLst>
          </p:cNvPr>
          <p:cNvSpPr>
            <a:spLocks noGrp="1"/>
          </p:cNvSpPr>
          <p:nvPr>
            <p:ph type="ctrTitle"/>
          </p:nvPr>
        </p:nvSpPr>
        <p:spPr>
          <a:xfrm>
            <a:off x="1524000" y="630087"/>
            <a:ext cx="9144000" cy="2486130"/>
          </a:xfrm>
        </p:spPr>
        <p:txBody>
          <a:bodyPr>
            <a:normAutofit/>
          </a:bodyPr>
          <a:lstStyle/>
          <a:p>
            <a:pPr algn="ctr"/>
            <a:r>
              <a:rPr lang="en-US" sz="6600" dirty="0">
                <a:solidFill>
                  <a:schemeClr val="tx1">
                    <a:lumMod val="95000"/>
                  </a:schemeClr>
                </a:solidFill>
              </a:rPr>
              <a:t>310 Mini Trainings</a:t>
            </a:r>
          </a:p>
        </p:txBody>
      </p:sp>
      <p:sp>
        <p:nvSpPr>
          <p:cNvPr id="3" name="Subtitle 2">
            <a:extLst>
              <a:ext uri="{FF2B5EF4-FFF2-40B4-BE49-F238E27FC236}">
                <a16:creationId xmlns:a16="http://schemas.microsoft.com/office/drawing/2014/main" id="{2486C5B4-E1DE-AE60-D1C2-C3E40010491B}"/>
              </a:ext>
            </a:extLst>
          </p:cNvPr>
          <p:cNvSpPr>
            <a:spLocks noGrp="1"/>
          </p:cNvSpPr>
          <p:nvPr>
            <p:ph type="subTitle" idx="1"/>
          </p:nvPr>
        </p:nvSpPr>
        <p:spPr>
          <a:xfrm>
            <a:off x="1524000" y="3116217"/>
            <a:ext cx="9144000" cy="1567489"/>
          </a:xfrm>
        </p:spPr>
        <p:txBody>
          <a:bodyPr>
            <a:normAutofit/>
          </a:bodyPr>
          <a:lstStyle/>
          <a:p>
            <a:pPr algn="ctr"/>
            <a:r>
              <a:rPr lang="en-US" sz="4400" dirty="0">
                <a:solidFill>
                  <a:schemeClr val="tx2"/>
                </a:solidFill>
              </a:rPr>
              <a:t>Forms &amp; Adopted Rules</a:t>
            </a:r>
          </a:p>
        </p:txBody>
      </p:sp>
    </p:spTree>
    <p:extLst>
      <p:ext uri="{BB962C8B-B14F-4D97-AF65-F5344CB8AC3E}">
        <p14:creationId xmlns:p14="http://schemas.microsoft.com/office/powerpoint/2010/main" val="418963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2:</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pPr marL="0" indent="0">
              <a:buNone/>
            </a:pPr>
            <a:r>
              <a:rPr lang="en-US" sz="2600" cap="none" dirty="0"/>
              <a:t>Q: What is the process for changing our adopted rules? </a:t>
            </a:r>
          </a:p>
          <a:p>
            <a:pPr marL="0" indent="0">
              <a:buNone/>
            </a:pPr>
            <a:endParaRPr lang="en-US" sz="2600" cap="none" dirty="0"/>
          </a:p>
          <a:p>
            <a:pPr marL="0" indent="0">
              <a:buNone/>
            </a:pPr>
            <a:r>
              <a:rPr lang="en-US" sz="2600" cap="none" dirty="0"/>
              <a:t>A: The CD needs to have a public hearing and approve a resolution to amend the rules. Then the approved rules must be filed with DNRC. </a:t>
            </a:r>
          </a:p>
          <a:p>
            <a:endParaRPr lang="en-US" sz="2800" cap="none"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704690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3:</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39498" y="486888"/>
            <a:ext cx="6576591" cy="5676302"/>
          </a:xfrm>
        </p:spPr>
        <p:txBody>
          <a:bodyPr anchor="ctr">
            <a:normAutofit/>
          </a:bodyPr>
          <a:lstStyle/>
          <a:p>
            <a:pPr marL="0" indent="0">
              <a:buNone/>
            </a:pPr>
            <a:r>
              <a:rPr lang="en-US" sz="2600" cap="none" dirty="0"/>
              <a:t>Q: Who’s responsibility is it to make sure the applicant is applying for all the correct permits?</a:t>
            </a:r>
          </a:p>
          <a:p>
            <a:pPr marL="0" indent="0">
              <a:buNone/>
            </a:pPr>
            <a:endParaRPr lang="en-US" sz="2600" cap="none" dirty="0"/>
          </a:p>
          <a:p>
            <a:pPr marL="0" indent="0">
              <a:buNone/>
            </a:pPr>
            <a:r>
              <a:rPr lang="en-US" sz="2600" cap="none" dirty="0"/>
              <a:t>A: It is the applicants responsibility. As a curtesy, you might remind them that they need to check with other agencies, but it is not the CDs responsibility to make sure they have all their other permits. This is also not grounds for denying a 310 permit.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74168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8" name="Title 7">
            <a:extLst>
              <a:ext uri="{FF2B5EF4-FFF2-40B4-BE49-F238E27FC236}">
                <a16:creationId xmlns:a16="http://schemas.microsoft.com/office/drawing/2014/main" id="{CA4D1241-00BA-A0A9-52C1-025F2B11C16A}"/>
              </a:ext>
            </a:extLst>
          </p:cNvPr>
          <p:cNvSpPr>
            <a:spLocks noGrp="1"/>
          </p:cNvSpPr>
          <p:nvPr>
            <p:ph type="title"/>
          </p:nvPr>
        </p:nvSpPr>
        <p:spPr>
          <a:xfrm>
            <a:off x="641074" y="1419900"/>
            <a:ext cx="2844002" cy="4018201"/>
          </a:xfrm>
        </p:spPr>
        <p:txBody>
          <a:bodyPr>
            <a:normAutofit/>
          </a:bodyPr>
          <a:lstStyle/>
          <a:p>
            <a:pPr algn="l"/>
            <a:r>
              <a:rPr lang="en-US" sz="4400" dirty="0"/>
              <a:t>Summary</a:t>
            </a:r>
          </a:p>
        </p:txBody>
      </p:sp>
      <p:sp>
        <p:nvSpPr>
          <p:cNvPr id="9" name="Content Placeholder 8">
            <a:extLst>
              <a:ext uri="{FF2B5EF4-FFF2-40B4-BE49-F238E27FC236}">
                <a16:creationId xmlns:a16="http://schemas.microsoft.com/office/drawing/2014/main" id="{91B6DC6B-588F-AE36-9DE4-BB2EE6F42B5D}"/>
              </a:ext>
            </a:extLst>
          </p:cNvPr>
          <p:cNvSpPr>
            <a:spLocks noGrp="1"/>
          </p:cNvSpPr>
          <p:nvPr>
            <p:ph sz="quarter" idx="13"/>
          </p:nvPr>
        </p:nvSpPr>
        <p:spPr>
          <a:xfrm>
            <a:off x="4701008" y="1193576"/>
            <a:ext cx="6576591" cy="4470850"/>
          </a:xfrm>
        </p:spPr>
        <p:txBody>
          <a:bodyPr anchor="ctr">
            <a:normAutofit/>
          </a:bodyPr>
          <a:lstStyle/>
          <a:p>
            <a:r>
              <a:rPr lang="en-US" sz="4400" cap="none" dirty="0"/>
              <a:t>When in doubt, look to your adopted rules!</a:t>
            </a:r>
          </a:p>
          <a:p>
            <a:r>
              <a:rPr lang="en-US" sz="4400" cap="none" dirty="0"/>
              <a:t>All forms should be filled in completely. </a:t>
            </a:r>
          </a:p>
        </p:txBody>
      </p:sp>
      <p:pic>
        <p:nvPicPr>
          <p:cNvPr id="20" name="Picture 19">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468224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83F7748-60D3-21FA-A820-B49535EB354D}"/>
              </a:ext>
            </a:extLst>
          </p:cNvPr>
          <p:cNvSpPr>
            <a:spLocks noGrp="1"/>
          </p:cNvSpPr>
          <p:nvPr>
            <p:ph type="title" idx="4294967295"/>
          </p:nvPr>
        </p:nvSpPr>
        <p:spPr>
          <a:xfrm>
            <a:off x="913775" y="-1596177"/>
            <a:ext cx="10364451" cy="1596177"/>
          </a:xfrm>
        </p:spPr>
        <p:txBody>
          <a:bodyPr vert="horz" lIns="91440" tIns="45720" rIns="91440" bIns="45720" rtlCol="0" anchor="b">
            <a:normAutofit/>
          </a:bodyPr>
          <a:lstStyle/>
          <a:p>
            <a:r>
              <a:rPr lang="en-US" dirty="0"/>
              <a:t>Contact information</a:t>
            </a:r>
          </a:p>
        </p:txBody>
      </p:sp>
      <p:pic>
        <p:nvPicPr>
          <p:cNvPr id="4" name="Picture 3" descr="Logo, D.N.R.C.">
            <a:extLst>
              <a:ext uri="{FF2B5EF4-FFF2-40B4-BE49-F238E27FC236}">
                <a16:creationId xmlns:a16="http://schemas.microsoft.com/office/drawing/2014/main" id="{D048C1F8-6FF1-35CD-B5A0-E5CA182950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0214" y="2306998"/>
            <a:ext cx="2339589" cy="2244003"/>
          </a:xfrm>
          <a:prstGeom prst="rect">
            <a:avLst/>
          </a:prstGeom>
        </p:spPr>
      </p:pic>
      <p:graphicFrame>
        <p:nvGraphicFramePr>
          <p:cNvPr id="2" name="Table 1">
            <a:extLst>
              <a:ext uri="{FF2B5EF4-FFF2-40B4-BE49-F238E27FC236}">
                <a16:creationId xmlns:a16="http://schemas.microsoft.com/office/drawing/2014/main" id="{93DAB8D6-E635-040A-5A47-8D8360E99974}"/>
              </a:ext>
            </a:extLst>
          </p:cNvPr>
          <p:cNvGraphicFramePr>
            <a:graphicFrameLocks noGrp="1"/>
          </p:cNvGraphicFramePr>
          <p:nvPr>
            <p:extLst>
              <p:ext uri="{D42A27DB-BD31-4B8C-83A1-F6EECF244321}">
                <p14:modId xmlns:p14="http://schemas.microsoft.com/office/powerpoint/2010/main" val="2218322161"/>
              </p:ext>
            </p:extLst>
          </p:nvPr>
        </p:nvGraphicFramePr>
        <p:xfrm>
          <a:off x="3190009" y="2011680"/>
          <a:ext cx="8257309" cy="2834640"/>
        </p:xfrm>
        <a:graphic>
          <a:graphicData uri="http://schemas.openxmlformats.org/drawingml/2006/table">
            <a:tbl>
              <a:tblPr firstRow="1" firstCol="1" bandRow="1"/>
              <a:tblGrid>
                <a:gridCol w="2119746">
                  <a:extLst>
                    <a:ext uri="{9D8B030D-6E8A-4147-A177-3AD203B41FA5}">
                      <a16:colId xmlns:a16="http://schemas.microsoft.com/office/drawing/2014/main" val="3818184944"/>
                    </a:ext>
                  </a:extLst>
                </a:gridCol>
                <a:gridCol w="6137563">
                  <a:extLst>
                    <a:ext uri="{9D8B030D-6E8A-4147-A177-3AD203B41FA5}">
                      <a16:colId xmlns:a16="http://schemas.microsoft.com/office/drawing/2014/main" val="186056899"/>
                    </a:ext>
                  </a:extLst>
                </a:gridCol>
              </a:tblGrid>
              <a:tr h="770890">
                <a:tc>
                  <a:txBody>
                    <a:bodyPr/>
                    <a:lstStyle/>
                    <a:p>
                      <a:pPr marL="0" marR="0" algn="ctr">
                        <a:spcBef>
                          <a:spcPts val="0"/>
                        </a:spcBef>
                        <a:spcAft>
                          <a:spcPts val="0"/>
                        </a:spcAft>
                      </a:pPr>
                      <a:endParaRPr lang="en-US" sz="14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spcBef>
                          <a:spcPts val="0"/>
                        </a:spcBef>
                        <a:spcAft>
                          <a:spcPts val="0"/>
                        </a:spcAft>
                      </a:pPr>
                      <a:r>
                        <a:rPr lang="en-US" sz="40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Hailey Graf</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Stream Permitting Coordinator</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Conservation Districts Bureau</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Phone :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(406) 437-4435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Email</a:t>
                      </a:r>
                      <a:r>
                        <a:rPr lang="fr-FR" sz="3200"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kern="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hailey.graf@mt.gov</a:t>
                      </a:r>
                      <a:endParaRPr lang="en-US" sz="4800"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86580721"/>
                  </a:ext>
                </a:extLst>
              </a:tr>
            </a:tbl>
          </a:graphicData>
        </a:graphic>
      </p:graphicFrame>
    </p:spTree>
    <p:extLst>
      <p:ext uri="{BB962C8B-B14F-4D97-AF65-F5344CB8AC3E}">
        <p14:creationId xmlns:p14="http://schemas.microsoft.com/office/powerpoint/2010/main" val="302881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EFA5E6-98D8-D99A-C250-877D0CF8FC6C}"/>
              </a:ext>
            </a:extLst>
          </p:cNvPr>
          <p:cNvSpPr>
            <a:spLocks noGrp="1"/>
          </p:cNvSpPr>
          <p:nvPr>
            <p:ph type="title"/>
          </p:nvPr>
        </p:nvSpPr>
        <p:spPr>
          <a:xfrm>
            <a:off x="641074" y="1314450"/>
            <a:ext cx="2844002" cy="3680244"/>
          </a:xfrm>
        </p:spPr>
        <p:txBody>
          <a:bodyPr>
            <a:normAutofit/>
          </a:bodyPr>
          <a:lstStyle/>
          <a:p>
            <a:pPr algn="l"/>
            <a:r>
              <a:rPr lang="en-US" sz="4400" dirty="0">
                <a:solidFill>
                  <a:schemeClr val="bg1"/>
                </a:solidFill>
              </a:rPr>
              <a:t>What We’ll Cover… </a:t>
            </a:r>
          </a:p>
        </p:txBody>
      </p:sp>
      <p:pic>
        <p:nvPicPr>
          <p:cNvPr id="14" name="Picture 13">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pic>
        <p:nvPicPr>
          <p:cNvPr id="16" name="Picture 15">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graphicFrame>
        <p:nvGraphicFramePr>
          <p:cNvPr id="5" name="Content Placeholder 2" descr="verticle bullet list">
            <a:extLst>
              <a:ext uri="{FF2B5EF4-FFF2-40B4-BE49-F238E27FC236}">
                <a16:creationId xmlns:a16="http://schemas.microsoft.com/office/drawing/2014/main" id="{834EA9E6-4E40-C53B-0221-D2F58F5AFE3F}"/>
              </a:ext>
            </a:extLst>
          </p:cNvPr>
          <p:cNvGraphicFramePr>
            <a:graphicFrameLocks noGrp="1"/>
          </p:cNvGraphicFramePr>
          <p:nvPr>
            <p:ph idx="1"/>
            <p:extLst>
              <p:ext uri="{D42A27DB-BD31-4B8C-83A1-F6EECF244321}">
                <p14:modId xmlns:p14="http://schemas.microsoft.com/office/powerpoint/2010/main" val="2025325328"/>
              </p:ext>
            </p:extLst>
          </p:nvPr>
        </p:nvGraphicFramePr>
        <p:xfrm>
          <a:off x="4594225" y="889000"/>
          <a:ext cx="6683375" cy="46069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6260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641073" y="1588878"/>
            <a:ext cx="3078435" cy="3680244"/>
          </a:xfrm>
        </p:spPr>
        <p:txBody>
          <a:bodyPr>
            <a:normAutofit/>
          </a:bodyPr>
          <a:lstStyle/>
          <a:p>
            <a:pPr algn="l"/>
            <a:r>
              <a:rPr lang="en-US" sz="4400" dirty="0">
                <a:solidFill>
                  <a:srgbClr val="FFFFFF"/>
                </a:solidFill>
              </a:rPr>
              <a:t>MCA </a:t>
            </a:r>
            <a:br>
              <a:rPr lang="en-US" sz="4400" dirty="0">
                <a:solidFill>
                  <a:srgbClr val="FFFFFF"/>
                </a:solidFill>
              </a:rPr>
            </a:br>
            <a:r>
              <a:rPr lang="en-US" sz="4400" dirty="0">
                <a:solidFill>
                  <a:srgbClr val="FFFFFF"/>
                </a:solidFill>
              </a:rPr>
              <a:t>75-5-117</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463138"/>
            <a:ext cx="7216780" cy="6032665"/>
          </a:xfrm>
        </p:spPr>
        <p:txBody>
          <a:bodyPr anchor="ctr">
            <a:normAutofit fontScale="92500" lnSpcReduction="20000"/>
          </a:bodyPr>
          <a:lstStyle/>
          <a:p>
            <a:r>
              <a:rPr lang="en-US" sz="3000" cap="none" dirty="0"/>
              <a:t>(1) The department of natural resources and conservation, after consultation with the association of conservation districts, shall adopt and may revise rules setting minimum standards and guidelines for the purposes of this part.</a:t>
            </a:r>
          </a:p>
          <a:p>
            <a:endParaRPr lang="en-US" sz="3000" cap="none" dirty="0"/>
          </a:p>
          <a:p>
            <a:r>
              <a:rPr lang="en-US" sz="3000" cap="none" dirty="0"/>
              <a:t>(2) The supervisors of each district shall adopt and may revise by resolution after a public hearing rules setting standards and guidelines for projects and exclusions within their districts that meet, exceed, or are not covered by the minimum standards set by the department under subsection (1).</a:t>
            </a:r>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45233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641073" y="1588878"/>
            <a:ext cx="3078435" cy="3680244"/>
          </a:xfrm>
        </p:spPr>
        <p:txBody>
          <a:bodyPr>
            <a:normAutofit/>
          </a:bodyPr>
          <a:lstStyle/>
          <a:p>
            <a:pPr algn="l"/>
            <a:r>
              <a:rPr lang="en-US" sz="4400" dirty="0">
                <a:solidFill>
                  <a:srgbClr val="FFFFFF"/>
                </a:solidFill>
              </a:rPr>
              <a:t>Adopted Rules</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463138"/>
            <a:ext cx="7216780" cy="6032665"/>
          </a:xfrm>
        </p:spPr>
        <p:txBody>
          <a:bodyPr anchor="ctr">
            <a:normAutofit fontScale="62500" lnSpcReduction="20000"/>
          </a:bodyPr>
          <a:lstStyle/>
          <a:p>
            <a:pPr marL="0" indent="0">
              <a:buNone/>
            </a:pPr>
            <a:r>
              <a:rPr lang="en-US" sz="3000" cap="none" dirty="0"/>
              <a:t>RULE 7.  FORMS: The district and the applicant shall use the following forms. </a:t>
            </a:r>
          </a:p>
          <a:p>
            <a:pPr marL="0" indent="0">
              <a:buNone/>
            </a:pPr>
            <a:r>
              <a:rPr lang="en-US" sz="3000" cap="none" dirty="0"/>
              <a:t>(a) Form 270 – Notice of Proposed Project is the application form to be submitted by the applicant to the supervisors for project review.  The Joint Application for Proposed Work on Streams, Wetlands, Floodplains, and Other Water Bodies is considered Form 270.</a:t>
            </a:r>
          </a:p>
          <a:p>
            <a:pPr marL="0" indent="0">
              <a:buNone/>
            </a:pPr>
            <a:r>
              <a:rPr lang="en-US" sz="3000" cap="none" dirty="0"/>
              <a:t>(b) Form 271 – Arbitration Agreement to be used by team members who are requesting to resolve disputes through arbitration.</a:t>
            </a:r>
          </a:p>
          <a:p>
            <a:pPr marL="0" indent="0">
              <a:buNone/>
            </a:pPr>
            <a:r>
              <a:rPr lang="en-US" sz="3000" cap="none" dirty="0"/>
              <a:t>(c) Form 272 – Team Member Report for team members to submit project recommendations to the supervisors.</a:t>
            </a:r>
          </a:p>
          <a:p>
            <a:pPr marL="0" indent="0">
              <a:buNone/>
            </a:pPr>
            <a:r>
              <a:rPr lang="en-US" sz="3000" cap="none" dirty="0"/>
              <a:t>(d) Form 273 – Supervisors’ Decision, or permit, to convey district’s decision to the applicant and team members.</a:t>
            </a:r>
          </a:p>
          <a:p>
            <a:pPr marL="0" indent="0">
              <a:buNone/>
            </a:pPr>
            <a:r>
              <a:rPr lang="en-US" sz="3000" cap="none" dirty="0"/>
              <a:t>(e) Form 274 – Official Complaint Form for a person to notify the district of an activity taking place without written consent of the supervisors.</a:t>
            </a:r>
          </a:p>
          <a:p>
            <a:pPr marL="0" indent="0">
              <a:buNone/>
            </a:pPr>
            <a:r>
              <a:rPr lang="en-US" sz="3000" cap="none" dirty="0"/>
              <a:t>(f) Form 275 – Emergency Report for a person to notify the district of projects undertaken during an emergency to safeguard life, property, or growing crops.</a:t>
            </a:r>
          </a:p>
          <a:p>
            <a:endParaRPr lang="en-US" sz="3000" cap="none" dirty="0"/>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98479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21718D-39F4-E8BB-7154-B7EB8461A661}"/>
              </a:ext>
            </a:extLst>
          </p:cNvPr>
          <p:cNvSpPr>
            <a:spLocks noGrp="1"/>
          </p:cNvSpPr>
          <p:nvPr>
            <p:ph type="title"/>
          </p:nvPr>
        </p:nvSpPr>
        <p:spPr>
          <a:xfrm>
            <a:off x="641074" y="1588878"/>
            <a:ext cx="2844002" cy="3680244"/>
          </a:xfrm>
        </p:spPr>
        <p:txBody>
          <a:bodyPr>
            <a:normAutofit/>
          </a:bodyPr>
          <a:lstStyle/>
          <a:p>
            <a:pPr algn="l"/>
            <a:r>
              <a:rPr lang="en-US" sz="3700" dirty="0">
                <a:solidFill>
                  <a:srgbClr val="FFFFFF"/>
                </a:solidFill>
              </a:rPr>
              <a:t>Where to Find Forms</a:t>
            </a:r>
          </a:p>
        </p:txBody>
      </p:sp>
      <p:pic>
        <p:nvPicPr>
          <p:cNvPr id="23" name="Picture 22">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D9C39D6A-32EB-59CF-7D9D-7301EE832E2D}"/>
              </a:ext>
            </a:extLst>
          </p:cNvPr>
          <p:cNvSpPr>
            <a:spLocks noGrp="1"/>
          </p:cNvSpPr>
          <p:nvPr>
            <p:ph idx="1"/>
          </p:nvPr>
        </p:nvSpPr>
        <p:spPr>
          <a:xfrm>
            <a:off x="4634793" y="399393"/>
            <a:ext cx="7094751" cy="5959366"/>
          </a:xfrm>
        </p:spPr>
        <p:txBody>
          <a:bodyPr anchor="ctr">
            <a:normAutofit/>
          </a:bodyPr>
          <a:lstStyle/>
          <a:p>
            <a:r>
              <a:rPr lang="en-US" sz="3000" cap="none" dirty="0"/>
              <a:t>Form 270 – Joint Application: </a:t>
            </a:r>
            <a:r>
              <a:rPr lang="en-US" sz="3000" cap="none" dirty="0">
                <a:hlinkClick r:id="rId4"/>
              </a:rPr>
              <a:t>https://dnrc.mt.gov/Licenses-and-Permits/Stream-Permitting/</a:t>
            </a:r>
            <a:endParaRPr lang="en-US" sz="3000" cap="none" dirty="0"/>
          </a:p>
          <a:p>
            <a:r>
              <a:rPr lang="en-US" sz="3000" cap="none" dirty="0"/>
              <a:t>Other forms: </a:t>
            </a:r>
            <a:r>
              <a:rPr lang="en-US" sz="3000" cap="none" dirty="0">
                <a:hlinkClick r:id="rId5"/>
              </a:rPr>
              <a:t>https://dnrc.mt.gov/Conservation/Conservation-Programs/Conservation-Districts/cd-resource-documents</a:t>
            </a:r>
            <a:endParaRPr lang="en-US" sz="3000" cap="none" dirty="0"/>
          </a:p>
        </p:txBody>
      </p:sp>
      <p:pic>
        <p:nvPicPr>
          <p:cNvPr id="25" name="Picture 24">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829542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445720" y="1588878"/>
            <a:ext cx="3326785" cy="3680244"/>
          </a:xfrm>
        </p:spPr>
        <p:txBody>
          <a:bodyPr>
            <a:normAutofit/>
          </a:bodyPr>
          <a:lstStyle/>
          <a:p>
            <a:pPr algn="l"/>
            <a:r>
              <a:rPr lang="en-US" sz="4400" dirty="0">
                <a:solidFill>
                  <a:srgbClr val="FFFFFF"/>
                </a:solidFill>
              </a:rPr>
              <a:t>Joint Application</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1049695"/>
            <a:ext cx="6642806" cy="4758611"/>
          </a:xfrm>
        </p:spPr>
        <p:txBody>
          <a:bodyPr anchor="ctr">
            <a:normAutofit/>
          </a:bodyPr>
          <a:lstStyle/>
          <a:p>
            <a:r>
              <a:rPr lang="en-US" sz="3200" cap="none" dirty="0"/>
              <a:t>Make sure it’s complete and provides the detail needed to make a decision. </a:t>
            </a:r>
          </a:p>
          <a:p>
            <a:r>
              <a:rPr lang="en-US" sz="3200" cap="none" dirty="0"/>
              <a:t>If it’s not complete or lacks detail, do not accept it. </a:t>
            </a:r>
            <a:endParaRPr lang="en-US" sz="3000" cap="none" dirty="0"/>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379960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445720" y="1588878"/>
            <a:ext cx="3326785" cy="3680244"/>
          </a:xfrm>
        </p:spPr>
        <p:txBody>
          <a:bodyPr>
            <a:normAutofit/>
          </a:bodyPr>
          <a:lstStyle/>
          <a:p>
            <a:pPr algn="l"/>
            <a:r>
              <a:rPr lang="en-US" sz="4400" dirty="0">
                <a:solidFill>
                  <a:srgbClr val="FFFFFF"/>
                </a:solidFill>
              </a:rPr>
              <a:t>Team Member Report</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596901"/>
            <a:ext cx="6642806" cy="5211406"/>
          </a:xfrm>
        </p:spPr>
        <p:txBody>
          <a:bodyPr anchor="ctr">
            <a:normAutofit/>
          </a:bodyPr>
          <a:lstStyle/>
          <a:p>
            <a:r>
              <a:rPr lang="en-US" sz="3200" cap="none" dirty="0"/>
              <a:t>Each member of the team (except applicant) is required to submit a recommendation in writing within 30 days of onsite inspection</a:t>
            </a:r>
          </a:p>
          <a:p>
            <a:pPr lvl="1"/>
            <a:r>
              <a:rPr lang="en-US" sz="3000" cap="none" dirty="0"/>
              <a:t>This is done on the TMR, Form 272</a:t>
            </a:r>
          </a:p>
          <a:p>
            <a:r>
              <a:rPr lang="en-US" sz="3200" cap="none" dirty="0"/>
              <a:t>Review the 7 factors for determining a project. </a:t>
            </a:r>
          </a:p>
          <a:p>
            <a:r>
              <a:rPr lang="en-US" sz="3200" cap="none" dirty="0"/>
              <a:t>Document, document, document! </a:t>
            </a:r>
          </a:p>
          <a:p>
            <a:pPr marL="457200" lvl="1" indent="0">
              <a:buNone/>
            </a:pPr>
            <a:endParaRPr lang="en-US" sz="3000" cap="none" dirty="0"/>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859974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1:</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fontScale="92500"/>
          </a:bodyPr>
          <a:lstStyle/>
          <a:p>
            <a:pPr marL="0" indent="0">
              <a:buNone/>
            </a:pPr>
            <a:r>
              <a:rPr lang="en-US" sz="2800" cap="none" dirty="0"/>
              <a:t>Q: Can we make changes to the forms? </a:t>
            </a:r>
          </a:p>
          <a:p>
            <a:pPr marL="0" indent="0">
              <a:buNone/>
            </a:pPr>
            <a:endParaRPr lang="en-US" sz="2800" cap="none" dirty="0"/>
          </a:p>
          <a:p>
            <a:pPr marL="0" indent="0">
              <a:buNone/>
            </a:pPr>
            <a:r>
              <a:rPr lang="en-US" sz="2800" cap="none" dirty="0"/>
              <a:t>A: Form 270 is a state-wide form used my multiple agencies. Do not alter that form. You can add to the others, but you must use the standard from as a minimum. However, substantive changes are not recommended so that permitting is standardized across the state</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23469170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1fd62e0-9399-4265-b5fb-40ac838bc50e" xsi:nil="true"/>
    <_ip_UnifiedCompliancePolicyProperties xmlns="http://schemas.microsoft.com/sharepoint/v3" xsi:nil="true"/>
    <lcf76f155ced4ddcb4097134ff3c332f xmlns="04d381b5-4d15-45b6-9cd7-38992b2a11b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A3650DCDE146A478B1BC5949F602B2E" ma:contentTypeVersion="19" ma:contentTypeDescription="Create a new document." ma:contentTypeScope="" ma:versionID="254a7ce9ee52b8122fcbbec7f8048e6e">
  <xsd:schema xmlns:xsd="http://www.w3.org/2001/XMLSchema" xmlns:xs="http://www.w3.org/2001/XMLSchema" xmlns:p="http://schemas.microsoft.com/office/2006/metadata/properties" xmlns:ns1="http://schemas.microsoft.com/sharepoint/v3" xmlns:ns2="04d381b5-4d15-45b6-9cd7-38992b2a11be" xmlns:ns3="31fd62e0-9399-4265-b5fb-40ac838bc50e" targetNamespace="http://schemas.microsoft.com/office/2006/metadata/properties" ma:root="true" ma:fieldsID="75e5f5019e936e7005c1760beeb6eec3" ns1:_="" ns2:_="" ns3:_="">
    <xsd:import namespace="http://schemas.microsoft.com/sharepoint/v3"/>
    <xsd:import namespace="04d381b5-4d15-45b6-9cd7-38992b2a11be"/>
    <xsd:import namespace="31fd62e0-9399-4265-b5fb-40ac838bc5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381b5-4d15-45b6-9cd7-38992b2a11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d62e0-9399-4265-b5fb-40ac838bc50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e1d71e3-2579-45d9-8185-5ac32a519a4c}" ma:internalName="TaxCatchAll" ma:showField="CatchAllData" ma:web="31fd62e0-9399-4265-b5fb-40ac838bc50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E0BD82-A63B-4B98-BDB2-EE6FA539C5B9}">
  <ds:schemaRefs>
    <ds:schemaRef ds:uri="http://schemas.microsoft.com/office/2006/metadata/properties"/>
    <ds:schemaRef ds:uri="http://schemas.microsoft.com/office/2006/documentManagement/types"/>
    <ds:schemaRef ds:uri="http://purl.org/dc/dcmitype/"/>
    <ds:schemaRef ds:uri="04d381b5-4d15-45b6-9cd7-38992b2a11be"/>
    <ds:schemaRef ds:uri="31fd62e0-9399-4265-b5fb-40ac838bc50e"/>
    <ds:schemaRef ds:uri="http://schemas.microsoft.com/office/infopath/2007/PartnerControls"/>
    <ds:schemaRef ds:uri="http://purl.org/dc/terms/"/>
    <ds:schemaRef ds:uri="http://www.w3.org/XML/1998/namespace"/>
    <ds:schemaRef ds:uri="http://schemas.openxmlformats.org/package/2006/metadata/core-properties"/>
    <ds:schemaRef ds:uri="http://schemas.microsoft.com/sharepoint/v3"/>
    <ds:schemaRef ds:uri="http://purl.org/dc/elements/1.1/"/>
  </ds:schemaRefs>
</ds:datastoreItem>
</file>

<file path=customXml/itemProps2.xml><?xml version="1.0" encoding="utf-8"?>
<ds:datastoreItem xmlns:ds="http://schemas.openxmlformats.org/officeDocument/2006/customXml" ds:itemID="{E4619997-4355-47BE-885E-AB8450AB8390}"/>
</file>

<file path=customXml/itemProps3.xml><?xml version="1.0" encoding="utf-8"?>
<ds:datastoreItem xmlns:ds="http://schemas.openxmlformats.org/officeDocument/2006/customXml" ds:itemID="{12712BFE-701B-410D-B4B5-4869564CB7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858</TotalTime>
  <Words>783</Words>
  <Application>Microsoft Office PowerPoint</Application>
  <PresentationFormat>Widescreen</PresentationFormat>
  <Paragraphs>65</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Tw Cen MT</vt:lpstr>
      <vt:lpstr>Droplet</vt:lpstr>
      <vt:lpstr>310 Mini Trainings</vt:lpstr>
      <vt:lpstr>Contact information</vt:lpstr>
      <vt:lpstr>What We’ll Cover… </vt:lpstr>
      <vt:lpstr>MCA  75-5-117</vt:lpstr>
      <vt:lpstr>Adopted Rules</vt:lpstr>
      <vt:lpstr>Where to Find Forms</vt:lpstr>
      <vt:lpstr>Joint Application</vt:lpstr>
      <vt:lpstr>Team Member Report</vt:lpstr>
      <vt:lpstr>FAQ 1:</vt:lpstr>
      <vt:lpstr>FAQ 2:</vt:lpstr>
      <vt:lpstr>FAQ 3:</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310 Mini Trainings</dc:title>
  <dc:creator>Graf, Hailey</dc:creator>
  <cp:lastModifiedBy>Hallsten, Nicole</cp:lastModifiedBy>
  <cp:revision>3</cp:revision>
  <dcterms:created xsi:type="dcterms:W3CDTF">2023-04-11T17:52:34Z</dcterms:created>
  <dcterms:modified xsi:type="dcterms:W3CDTF">2026-02-19T21:26:41Z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0x0101007A3650DCDE146A478B1BC5949F602B2E</vt:lpwstr>
  </property>
  <property fmtid="{D5CDD505-2E9C-101B-9397-08002B2CF9AE}" pid="3" name="MediaServiceImageTags">
    <vt:lpwstr/>
  </property>
</Properties>
</file>