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4"/>
  </p:sldMasterIdLst>
  <p:notesMasterIdLst>
    <p:notesMasterId r:id="rId16"/>
  </p:notesMasterIdLst>
  <p:sldIdLst>
    <p:sldId id="256" r:id="rId5"/>
    <p:sldId id="258" r:id="rId6"/>
    <p:sldId id="257" r:id="rId7"/>
    <p:sldId id="276" r:id="rId8"/>
    <p:sldId id="269" r:id="rId9"/>
    <p:sldId id="275" r:id="rId10"/>
    <p:sldId id="273" r:id="rId11"/>
    <p:sldId id="266" r:id="rId12"/>
    <p:sldId id="265" r:id="rId13"/>
    <p:sldId id="267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068CFC-9639-494F-B742-B3CC8A592E2B}" v="2" dt="2026-02-19T21:31:56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9727" autoAdjust="0"/>
  </p:normalViewPr>
  <p:slideViewPr>
    <p:cSldViewPr snapToGrid="0">
      <p:cViewPr varScale="1">
        <p:scale>
          <a:sx n="68" d="100"/>
          <a:sy n="68" d="100"/>
        </p:scale>
        <p:origin x="107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llsten, Nicole" userId="d8feebc1-d55d-4927-a232-2f9b351d9378" providerId="ADAL" clId="{9D70ED90-D38B-4C1F-B2B3-3E5A8ECA0D5F}"/>
    <pc:docChg chg="custSel modSld">
      <pc:chgData name="Hallsten, Nicole" userId="d8feebc1-d55d-4927-a232-2f9b351d9378" providerId="ADAL" clId="{9D70ED90-D38B-4C1F-B2B3-3E5A8ECA0D5F}" dt="2026-02-19T21:33:15.685" v="35"/>
      <pc:docMkLst>
        <pc:docMk/>
      </pc:docMkLst>
      <pc:sldChg chg="modSp">
        <pc:chgData name="Hallsten, Nicole" userId="d8feebc1-d55d-4927-a232-2f9b351d9378" providerId="ADAL" clId="{9D70ED90-D38B-4C1F-B2B3-3E5A8ECA0D5F}" dt="2026-02-19T21:31:56.655" v="5" actId="962"/>
        <pc:sldMkLst>
          <pc:docMk/>
          <pc:sldMk cId="4262602992" sldId="257"/>
        </pc:sldMkLst>
        <pc:graphicFrameChg chg="mod">
          <ac:chgData name="Hallsten, Nicole" userId="d8feebc1-d55d-4927-a232-2f9b351d9378" providerId="ADAL" clId="{9D70ED90-D38B-4C1F-B2B3-3E5A8ECA0D5F}" dt="2026-02-19T21:31:56.655" v="5" actId="962"/>
          <ac:graphicFrameMkLst>
            <pc:docMk/>
            <pc:sldMk cId="4262602992" sldId="257"/>
            <ac:graphicFrameMk id="5" creationId="{834EA9E6-4E40-C53B-0221-D2F58F5AFE3F}"/>
          </ac:graphicFrameMkLst>
        </pc:graphicFrameChg>
      </pc:sldChg>
      <pc:sldChg chg="addSp delSp modSp mod">
        <pc:chgData name="Hallsten, Nicole" userId="d8feebc1-d55d-4927-a232-2f9b351d9378" providerId="ADAL" clId="{9D70ED90-D38B-4C1F-B2B3-3E5A8ECA0D5F}" dt="2026-02-19T21:32:33.530" v="30"/>
        <pc:sldMkLst>
          <pc:docMk/>
          <pc:sldMk cId="302881996" sldId="258"/>
        </pc:sldMkLst>
        <pc:spChg chg="add mod">
          <ac:chgData name="Hallsten, Nicole" userId="d8feebc1-d55d-4927-a232-2f9b351d9378" providerId="ADAL" clId="{9D70ED90-D38B-4C1F-B2B3-3E5A8ECA0D5F}" dt="2026-02-19T21:32:06.609" v="26" actId="20577"/>
          <ac:spMkLst>
            <pc:docMk/>
            <pc:sldMk cId="302881996" sldId="258"/>
            <ac:spMk id="5" creationId="{2A9D6B92-A0AE-7435-2776-271BA76DCB69}"/>
          </ac:spMkLst>
        </pc:spChg>
        <pc:graphicFrameChg chg="ord">
          <ac:chgData name="Hallsten, Nicole" userId="d8feebc1-d55d-4927-a232-2f9b351d9378" providerId="ADAL" clId="{9D70ED90-D38B-4C1F-B2B3-3E5A8ECA0D5F}" dt="2026-02-19T21:32:30.401" v="29"/>
          <ac:graphicFrameMkLst>
            <pc:docMk/>
            <pc:sldMk cId="302881996" sldId="258"/>
            <ac:graphicFrameMk id="2" creationId="{93DAB8D6-E635-040A-5A47-8D8360E99974}"/>
          </ac:graphicFrameMkLst>
        </pc:graphicFrameChg>
        <pc:picChg chg="del">
          <ac:chgData name="Hallsten, Nicole" userId="d8feebc1-d55d-4927-a232-2f9b351d9378" providerId="ADAL" clId="{9D70ED90-D38B-4C1F-B2B3-3E5A8ECA0D5F}" dt="2026-02-19T21:31:26.414" v="0" actId="21"/>
          <ac:picMkLst>
            <pc:docMk/>
            <pc:sldMk cId="302881996" sldId="258"/>
            <ac:picMk id="3" creationId="{778F36B6-E66F-9B06-2A16-27DEC3FFAE27}"/>
          </ac:picMkLst>
        </pc:picChg>
        <pc:picChg chg="mod ord">
          <ac:chgData name="Hallsten, Nicole" userId="d8feebc1-d55d-4927-a232-2f9b351d9378" providerId="ADAL" clId="{9D70ED90-D38B-4C1F-B2B3-3E5A8ECA0D5F}" dt="2026-02-19T21:32:33.530" v="30"/>
          <ac:picMkLst>
            <pc:docMk/>
            <pc:sldMk cId="302881996" sldId="258"/>
            <ac:picMk id="4" creationId="{D048C1F8-6FF1-35CD-B5A0-E5CA1829500B}"/>
          </ac:picMkLst>
        </pc:picChg>
      </pc:sldChg>
      <pc:sldChg chg="modSp mod">
        <pc:chgData name="Hallsten, Nicole" userId="d8feebc1-d55d-4927-a232-2f9b351d9378" providerId="ADAL" clId="{9D70ED90-D38B-4C1F-B2B3-3E5A8ECA0D5F}" dt="2026-02-19T21:33:15.685" v="35"/>
        <pc:sldMkLst>
          <pc:docMk/>
          <pc:sldMk cId="2452333315" sldId="269"/>
        </pc:sldMkLst>
        <pc:spChg chg="mod">
          <ac:chgData name="Hallsten, Nicole" userId="d8feebc1-d55d-4927-a232-2f9b351d9378" providerId="ADAL" clId="{9D70ED90-D38B-4C1F-B2B3-3E5A8ECA0D5F}" dt="2026-02-19T21:32:18.927" v="27" actId="20577"/>
          <ac:spMkLst>
            <pc:docMk/>
            <pc:sldMk cId="2452333315" sldId="269"/>
            <ac:spMk id="2" creationId="{CC8D325C-9AFF-FA5A-0C16-CB3D65FED385}"/>
          </ac:spMkLst>
        </pc:spChg>
        <pc:spChg chg="ord">
          <ac:chgData name="Hallsten, Nicole" userId="d8feebc1-d55d-4927-a232-2f9b351d9378" providerId="ADAL" clId="{9D70ED90-D38B-4C1F-B2B3-3E5A8ECA0D5F}" dt="2026-02-19T21:33:15.685" v="35"/>
          <ac:spMkLst>
            <pc:docMk/>
            <pc:sldMk cId="2452333315" sldId="269"/>
            <ac:spMk id="10" creationId="{8AB21712-3766-254F-BAC3-6B3010705BF9}"/>
          </ac:spMkLst>
        </pc:spChg>
        <pc:picChg chg="ord">
          <ac:chgData name="Hallsten, Nicole" userId="d8feebc1-d55d-4927-a232-2f9b351d9378" providerId="ADAL" clId="{9D70ED90-D38B-4C1F-B2B3-3E5A8ECA0D5F}" dt="2026-02-19T21:32:48.329" v="31"/>
          <ac:picMkLst>
            <pc:docMk/>
            <pc:sldMk cId="2452333315" sldId="269"/>
            <ac:picMk id="7" creationId="{7BB94C57-FDF3-45A3-9D1F-904523D795D4}"/>
          </ac:picMkLst>
        </pc:picChg>
        <pc:picChg chg="ord">
          <ac:chgData name="Hallsten, Nicole" userId="d8feebc1-d55d-4927-a232-2f9b351d9378" providerId="ADAL" clId="{9D70ED90-D38B-4C1F-B2B3-3E5A8ECA0D5F}" dt="2026-02-19T21:32:57.072" v="34"/>
          <ac:picMkLst>
            <pc:docMk/>
            <pc:sldMk cId="2452333315" sldId="269"/>
            <ac:picMk id="9" creationId="{6AEBDF1A-221A-4497-BBA9-57A70D16151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448BD0-D065-4C3E-A01E-9A0706E0598F}" type="doc">
      <dgm:prSet loTypeId="urn:microsoft.com/office/officeart/2005/8/layout/vList2" loCatId="list" qsTypeId="urn:microsoft.com/office/officeart/2005/8/quickstyle/simple4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5094B3F0-E3F3-4936-8A69-70B5FFC01289}">
      <dgm:prSet/>
      <dgm:spPr/>
      <dgm:t>
        <a:bodyPr/>
        <a:lstStyle/>
        <a:p>
          <a:r>
            <a:rPr lang="en-US" dirty="0"/>
            <a:t>Overlapping Jurisdiction</a:t>
          </a:r>
        </a:p>
      </dgm:t>
    </dgm:pt>
    <dgm:pt modelId="{CC1147C1-D958-45A1-A827-F4221A095211}" type="parTrans" cxnId="{0C5183DC-1F22-4371-A2C9-F16D8BD6E90C}">
      <dgm:prSet/>
      <dgm:spPr/>
      <dgm:t>
        <a:bodyPr/>
        <a:lstStyle/>
        <a:p>
          <a:endParaRPr lang="en-US"/>
        </a:p>
      </dgm:t>
    </dgm:pt>
    <dgm:pt modelId="{581C5F2D-8392-4938-B673-51D032B3D831}" type="sibTrans" cxnId="{0C5183DC-1F22-4371-A2C9-F16D8BD6E90C}">
      <dgm:prSet/>
      <dgm:spPr/>
      <dgm:t>
        <a:bodyPr/>
        <a:lstStyle/>
        <a:p>
          <a:endParaRPr lang="en-US"/>
        </a:p>
      </dgm:t>
    </dgm:pt>
    <dgm:pt modelId="{A65C82E3-FEE6-4A2C-AA7E-FE090C6FACB2}">
      <dgm:prSet/>
      <dgm:spPr/>
      <dgm:t>
        <a:bodyPr/>
        <a:lstStyle/>
        <a:p>
          <a:r>
            <a:rPr lang="en-US" dirty="0"/>
            <a:t>A CD’s Role in other permits</a:t>
          </a:r>
        </a:p>
      </dgm:t>
    </dgm:pt>
    <dgm:pt modelId="{E117F186-08AE-4828-8103-32B6A3B566CC}" type="parTrans" cxnId="{43D7F479-475F-4986-99E2-9F82CFB4E969}">
      <dgm:prSet/>
      <dgm:spPr/>
      <dgm:t>
        <a:bodyPr/>
        <a:lstStyle/>
        <a:p>
          <a:endParaRPr lang="en-US"/>
        </a:p>
      </dgm:t>
    </dgm:pt>
    <dgm:pt modelId="{EE4C74BE-D3F6-4FA2-B75D-16A0C3AF97DE}" type="sibTrans" cxnId="{43D7F479-475F-4986-99E2-9F82CFB4E969}">
      <dgm:prSet/>
      <dgm:spPr/>
      <dgm:t>
        <a:bodyPr/>
        <a:lstStyle/>
        <a:p>
          <a:endParaRPr lang="en-US"/>
        </a:p>
      </dgm:t>
    </dgm:pt>
    <dgm:pt modelId="{91B68EE2-258D-48AB-9086-2CF4CEB8BE58}">
      <dgm:prSet/>
      <dgm:spPr/>
      <dgm:t>
        <a:bodyPr/>
        <a:lstStyle/>
        <a:p>
          <a:r>
            <a:rPr lang="en-US" dirty="0"/>
            <a:t>Resources</a:t>
          </a:r>
        </a:p>
      </dgm:t>
    </dgm:pt>
    <dgm:pt modelId="{414BB777-3506-40AA-86D6-EF5453EB8BE7}" type="parTrans" cxnId="{ABCF4A74-3EDE-460F-976B-F0C1B803F99D}">
      <dgm:prSet/>
      <dgm:spPr/>
      <dgm:t>
        <a:bodyPr/>
        <a:lstStyle/>
        <a:p>
          <a:endParaRPr lang="en-US"/>
        </a:p>
      </dgm:t>
    </dgm:pt>
    <dgm:pt modelId="{B576B41C-D024-4FF6-8AC6-7FCB7D268C11}" type="sibTrans" cxnId="{ABCF4A74-3EDE-460F-976B-F0C1B803F99D}">
      <dgm:prSet/>
      <dgm:spPr/>
      <dgm:t>
        <a:bodyPr/>
        <a:lstStyle/>
        <a:p>
          <a:endParaRPr lang="en-US"/>
        </a:p>
      </dgm:t>
    </dgm:pt>
    <dgm:pt modelId="{633DB50C-2B07-465B-A15B-3A584342AC7D}">
      <dgm:prSet/>
      <dgm:spPr/>
      <dgm:t>
        <a:bodyPr/>
        <a:lstStyle/>
        <a:p>
          <a:r>
            <a:rPr lang="en-US" dirty="0"/>
            <a:t>Frequently Asked Questions</a:t>
          </a:r>
        </a:p>
      </dgm:t>
    </dgm:pt>
    <dgm:pt modelId="{14B43380-783D-4F92-9C0C-84E609E3DD13}" type="parTrans" cxnId="{8EA34574-76D9-430C-A44E-D2C7F8321FA4}">
      <dgm:prSet/>
      <dgm:spPr/>
      <dgm:t>
        <a:bodyPr/>
        <a:lstStyle/>
        <a:p>
          <a:endParaRPr lang="en-US"/>
        </a:p>
      </dgm:t>
    </dgm:pt>
    <dgm:pt modelId="{A59D9BC0-CA11-45C9-801B-55D3060869C4}" type="sibTrans" cxnId="{8EA34574-76D9-430C-A44E-D2C7F8321FA4}">
      <dgm:prSet/>
      <dgm:spPr/>
      <dgm:t>
        <a:bodyPr/>
        <a:lstStyle/>
        <a:p>
          <a:endParaRPr lang="en-US"/>
        </a:p>
      </dgm:t>
    </dgm:pt>
    <dgm:pt modelId="{C4AD63DF-A9A8-4959-A1F0-65F5B6A3D168}" type="pres">
      <dgm:prSet presAssocID="{E9448BD0-D065-4C3E-A01E-9A0706E0598F}" presName="linear" presStyleCnt="0">
        <dgm:presLayoutVars>
          <dgm:animLvl val="lvl"/>
          <dgm:resizeHandles val="exact"/>
        </dgm:presLayoutVars>
      </dgm:prSet>
      <dgm:spPr/>
    </dgm:pt>
    <dgm:pt modelId="{5AFBA53D-6A93-4A2C-B626-DDC5799AD76D}" type="pres">
      <dgm:prSet presAssocID="{5094B3F0-E3F3-4936-8A69-70B5FFC0128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953E34E-D306-40A2-8519-302A684BE1D3}" type="pres">
      <dgm:prSet presAssocID="{581C5F2D-8392-4938-B673-51D032B3D831}" presName="spacer" presStyleCnt="0"/>
      <dgm:spPr/>
    </dgm:pt>
    <dgm:pt modelId="{C505DB05-61CB-4798-889C-E0F41BF34210}" type="pres">
      <dgm:prSet presAssocID="{A65C82E3-FEE6-4A2C-AA7E-FE090C6FACB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A2F8103-E214-45AC-92B0-1728D8E051CA}" type="pres">
      <dgm:prSet presAssocID="{EE4C74BE-D3F6-4FA2-B75D-16A0C3AF97DE}" presName="spacer" presStyleCnt="0"/>
      <dgm:spPr/>
    </dgm:pt>
    <dgm:pt modelId="{F6D6AE02-878F-49CC-A5C0-26EA1C256063}" type="pres">
      <dgm:prSet presAssocID="{91B68EE2-258D-48AB-9086-2CF4CEB8BE5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C9238CB-218C-436A-B193-C075E16FF2B8}" type="pres">
      <dgm:prSet presAssocID="{B576B41C-D024-4FF6-8AC6-7FCB7D268C11}" presName="spacer" presStyleCnt="0"/>
      <dgm:spPr/>
    </dgm:pt>
    <dgm:pt modelId="{F65112A0-E953-402E-9602-E8E575531CE0}" type="pres">
      <dgm:prSet presAssocID="{633DB50C-2B07-465B-A15B-3A584342AC7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6675005-4D07-40A9-8245-C3314F338A1F}" type="presOf" srcId="{91B68EE2-258D-48AB-9086-2CF4CEB8BE58}" destId="{F6D6AE02-878F-49CC-A5C0-26EA1C256063}" srcOrd="0" destOrd="0" presId="urn:microsoft.com/office/officeart/2005/8/layout/vList2"/>
    <dgm:cxn modelId="{E5EC723C-7C9C-45BD-9958-82A278B4A251}" type="presOf" srcId="{E9448BD0-D065-4C3E-A01E-9A0706E0598F}" destId="{C4AD63DF-A9A8-4959-A1F0-65F5B6A3D168}" srcOrd="0" destOrd="0" presId="urn:microsoft.com/office/officeart/2005/8/layout/vList2"/>
    <dgm:cxn modelId="{8EA34574-76D9-430C-A44E-D2C7F8321FA4}" srcId="{E9448BD0-D065-4C3E-A01E-9A0706E0598F}" destId="{633DB50C-2B07-465B-A15B-3A584342AC7D}" srcOrd="3" destOrd="0" parTransId="{14B43380-783D-4F92-9C0C-84E609E3DD13}" sibTransId="{A59D9BC0-CA11-45C9-801B-55D3060869C4}"/>
    <dgm:cxn modelId="{ABCF4A74-3EDE-460F-976B-F0C1B803F99D}" srcId="{E9448BD0-D065-4C3E-A01E-9A0706E0598F}" destId="{91B68EE2-258D-48AB-9086-2CF4CEB8BE58}" srcOrd="2" destOrd="0" parTransId="{414BB777-3506-40AA-86D6-EF5453EB8BE7}" sibTransId="{B576B41C-D024-4FF6-8AC6-7FCB7D268C11}"/>
    <dgm:cxn modelId="{43D7F479-475F-4986-99E2-9F82CFB4E969}" srcId="{E9448BD0-D065-4C3E-A01E-9A0706E0598F}" destId="{A65C82E3-FEE6-4A2C-AA7E-FE090C6FACB2}" srcOrd="1" destOrd="0" parTransId="{E117F186-08AE-4828-8103-32B6A3B566CC}" sibTransId="{EE4C74BE-D3F6-4FA2-B75D-16A0C3AF97DE}"/>
    <dgm:cxn modelId="{3A2D518D-29DE-4BA6-AF1D-4FDCB05531B0}" type="presOf" srcId="{5094B3F0-E3F3-4936-8A69-70B5FFC01289}" destId="{5AFBA53D-6A93-4A2C-B626-DDC5799AD76D}" srcOrd="0" destOrd="0" presId="urn:microsoft.com/office/officeart/2005/8/layout/vList2"/>
    <dgm:cxn modelId="{2C99209A-109D-43B4-A520-4535418E4C43}" type="presOf" srcId="{633DB50C-2B07-465B-A15B-3A584342AC7D}" destId="{F65112A0-E953-402E-9602-E8E575531CE0}" srcOrd="0" destOrd="0" presId="urn:microsoft.com/office/officeart/2005/8/layout/vList2"/>
    <dgm:cxn modelId="{B81444AE-3EAA-420B-B2A1-419ACBCDF4BE}" type="presOf" srcId="{A65C82E3-FEE6-4A2C-AA7E-FE090C6FACB2}" destId="{C505DB05-61CB-4798-889C-E0F41BF34210}" srcOrd="0" destOrd="0" presId="urn:microsoft.com/office/officeart/2005/8/layout/vList2"/>
    <dgm:cxn modelId="{0C5183DC-1F22-4371-A2C9-F16D8BD6E90C}" srcId="{E9448BD0-D065-4C3E-A01E-9A0706E0598F}" destId="{5094B3F0-E3F3-4936-8A69-70B5FFC01289}" srcOrd="0" destOrd="0" parTransId="{CC1147C1-D958-45A1-A827-F4221A095211}" sibTransId="{581C5F2D-8392-4938-B673-51D032B3D831}"/>
    <dgm:cxn modelId="{D9D2E83A-31AC-4887-8C52-439759D8E909}" type="presParOf" srcId="{C4AD63DF-A9A8-4959-A1F0-65F5B6A3D168}" destId="{5AFBA53D-6A93-4A2C-B626-DDC5799AD76D}" srcOrd="0" destOrd="0" presId="urn:microsoft.com/office/officeart/2005/8/layout/vList2"/>
    <dgm:cxn modelId="{76A1072E-C3AE-4D01-A55C-068DEE74A20B}" type="presParOf" srcId="{C4AD63DF-A9A8-4959-A1F0-65F5B6A3D168}" destId="{C953E34E-D306-40A2-8519-302A684BE1D3}" srcOrd="1" destOrd="0" presId="urn:microsoft.com/office/officeart/2005/8/layout/vList2"/>
    <dgm:cxn modelId="{9EC20AB6-90DF-435E-B8EF-F86F10EF17D0}" type="presParOf" srcId="{C4AD63DF-A9A8-4959-A1F0-65F5B6A3D168}" destId="{C505DB05-61CB-4798-889C-E0F41BF34210}" srcOrd="2" destOrd="0" presId="urn:microsoft.com/office/officeart/2005/8/layout/vList2"/>
    <dgm:cxn modelId="{56161430-3412-454C-B01C-8ED285024574}" type="presParOf" srcId="{C4AD63DF-A9A8-4959-A1F0-65F5B6A3D168}" destId="{0A2F8103-E214-45AC-92B0-1728D8E051CA}" srcOrd="3" destOrd="0" presId="urn:microsoft.com/office/officeart/2005/8/layout/vList2"/>
    <dgm:cxn modelId="{A33E399D-AF42-4DC8-BC12-AFA7F7662AAC}" type="presParOf" srcId="{C4AD63DF-A9A8-4959-A1F0-65F5B6A3D168}" destId="{F6D6AE02-878F-49CC-A5C0-26EA1C256063}" srcOrd="4" destOrd="0" presId="urn:microsoft.com/office/officeart/2005/8/layout/vList2"/>
    <dgm:cxn modelId="{B230B27A-7E3A-41FC-8262-6CE308A861C8}" type="presParOf" srcId="{C4AD63DF-A9A8-4959-A1F0-65F5B6A3D168}" destId="{CC9238CB-218C-436A-B193-C075E16FF2B8}" srcOrd="5" destOrd="0" presId="urn:microsoft.com/office/officeart/2005/8/layout/vList2"/>
    <dgm:cxn modelId="{C5F8C263-0559-4DC9-9EB3-F51732F38F83}" type="presParOf" srcId="{C4AD63DF-A9A8-4959-A1F0-65F5B6A3D168}" destId="{F65112A0-E953-402E-9602-E8E575531CE0}" srcOrd="6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FBA53D-6A93-4A2C-B626-DDC5799AD76D}">
      <dsp:nvSpPr>
        <dsp:cNvPr id="0" name=""/>
        <dsp:cNvSpPr/>
      </dsp:nvSpPr>
      <dsp:spPr>
        <a:xfrm>
          <a:off x="0" y="105662"/>
          <a:ext cx="6683374" cy="100386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Overlapping Jurisdiction</a:t>
          </a:r>
        </a:p>
      </dsp:txBody>
      <dsp:txXfrm>
        <a:off x="49004" y="154666"/>
        <a:ext cx="6585366" cy="905852"/>
      </dsp:txXfrm>
    </dsp:sp>
    <dsp:sp modelId="{C505DB05-61CB-4798-889C-E0F41BF34210}">
      <dsp:nvSpPr>
        <dsp:cNvPr id="0" name=""/>
        <dsp:cNvSpPr/>
      </dsp:nvSpPr>
      <dsp:spPr>
        <a:xfrm>
          <a:off x="0" y="1236242"/>
          <a:ext cx="6683374" cy="100386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49995"/>
                <a:satOff val="3488"/>
                <a:lumOff val="910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shade val="80000"/>
                <a:hueOff val="149995"/>
                <a:satOff val="3488"/>
                <a:lumOff val="910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149995"/>
                <a:satOff val="3488"/>
                <a:lumOff val="910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A CD’s Role in other permits</a:t>
          </a:r>
        </a:p>
      </dsp:txBody>
      <dsp:txXfrm>
        <a:off x="49004" y="1285246"/>
        <a:ext cx="6585366" cy="905852"/>
      </dsp:txXfrm>
    </dsp:sp>
    <dsp:sp modelId="{F6D6AE02-878F-49CC-A5C0-26EA1C256063}">
      <dsp:nvSpPr>
        <dsp:cNvPr id="0" name=""/>
        <dsp:cNvSpPr/>
      </dsp:nvSpPr>
      <dsp:spPr>
        <a:xfrm>
          <a:off x="0" y="2366822"/>
          <a:ext cx="6683374" cy="100386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99990"/>
                <a:satOff val="6976"/>
                <a:lumOff val="18217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shade val="80000"/>
                <a:hueOff val="299990"/>
                <a:satOff val="6976"/>
                <a:lumOff val="18217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299990"/>
                <a:satOff val="6976"/>
                <a:lumOff val="18217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Resources</a:t>
          </a:r>
        </a:p>
      </dsp:txBody>
      <dsp:txXfrm>
        <a:off x="49004" y="2415826"/>
        <a:ext cx="6585366" cy="905852"/>
      </dsp:txXfrm>
    </dsp:sp>
    <dsp:sp modelId="{F65112A0-E953-402E-9602-E8E575531CE0}">
      <dsp:nvSpPr>
        <dsp:cNvPr id="0" name=""/>
        <dsp:cNvSpPr/>
      </dsp:nvSpPr>
      <dsp:spPr>
        <a:xfrm>
          <a:off x="0" y="3497402"/>
          <a:ext cx="6683374" cy="1003860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449985"/>
                <a:satOff val="10464"/>
                <a:lumOff val="27325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shade val="80000"/>
                <a:hueOff val="449985"/>
                <a:satOff val="10464"/>
                <a:lumOff val="27325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449985"/>
                <a:satOff val="10464"/>
                <a:lumOff val="27325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Frequently Asked Questions</a:t>
          </a:r>
        </a:p>
      </dsp:txBody>
      <dsp:txXfrm>
        <a:off x="49004" y="3546406"/>
        <a:ext cx="6585366" cy="905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2CF3E-96D7-4E22-A3AF-50C99EF121C5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45A36-173A-4AFB-AA02-558E9B633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2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47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8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95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68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61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86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73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747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91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cap="none" dirty="0"/>
              <a:t>For example, if a 310 permit has already been approved but floodplain requires a change, the applicant must make sure that change fits within the approved 310 permit, or request a change to their 310 permit. 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71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45A36-173A-4AFB-AA02-558E9B6331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4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4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8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8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2995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60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85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83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83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2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1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8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1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3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4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7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5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5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5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7D64190-0EA7-4889-B2B8-EA72B104E93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F3EB064-59AF-4388-9BEB-A2CE4DCD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4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  <p:sldLayoutId id="2147483749" r:id="rId15"/>
    <p:sldLayoutId id="2147483750" r:id="rId16"/>
    <p:sldLayoutId id="2147483751" r:id="rId17"/>
    <p:sldLayoutId id="214748375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hailey.graf@mt.gov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hyperlink" Target="https://dnrc.mt.gov/Licenses-and-Permits/Stream-Permittin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47DF0-9459-E054-3B17-C7952528F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30087"/>
            <a:ext cx="9144000" cy="2486130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tx1">
                    <a:lumMod val="95000"/>
                  </a:schemeClr>
                </a:solidFill>
              </a:rPr>
              <a:t>310 Mini Trainings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86C5B4-E1DE-AE60-D1C2-C3E400104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6217"/>
            <a:ext cx="9144000" cy="1567489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2"/>
                </a:solidFill>
              </a:rPr>
              <a:t>Partner Agency Permits</a:t>
            </a:r>
          </a:p>
        </p:txBody>
      </p:sp>
    </p:spTree>
    <p:extLst>
      <p:ext uri="{BB962C8B-B14F-4D97-AF65-F5344CB8AC3E}">
        <p14:creationId xmlns:p14="http://schemas.microsoft.com/office/powerpoint/2010/main" val="4189635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48E2B4-4DF5-DC83-5B90-7B81DF0E2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419900"/>
            <a:ext cx="2844002" cy="4018201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FAQ 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F372E-E9F3-B690-301B-07F2C2442C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39498" y="486888"/>
            <a:ext cx="6576591" cy="567630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cap="none" dirty="0"/>
              <a:t>Q: Who is responsible for making sure the applicant gets all the correct permits? </a:t>
            </a:r>
          </a:p>
          <a:p>
            <a:pPr marL="0" indent="0">
              <a:buNone/>
            </a:pPr>
            <a:endParaRPr lang="en-US" sz="2800" cap="none" dirty="0"/>
          </a:p>
          <a:p>
            <a:pPr marL="0" indent="0">
              <a:buNone/>
            </a:pPr>
            <a:r>
              <a:rPr lang="en-US" sz="2800" cap="none" dirty="0"/>
              <a:t>A: The applicant is responsible for making sure they get all necessary permits. As a courtesy, you can point them in the right direction, but it is not your job to make sure they submit their application to the other agencies.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168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CA4D1241-00BA-A0A9-52C1-025F2B11C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419900"/>
            <a:ext cx="2844002" cy="4018201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Summary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B6DC6B-588F-AE36-9DE4-BB2EE6F42B5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1008" y="1193576"/>
            <a:ext cx="6576591" cy="4470850"/>
          </a:xfrm>
        </p:spPr>
        <p:txBody>
          <a:bodyPr anchor="ctr">
            <a:normAutofit fontScale="85000" lnSpcReduction="10000"/>
          </a:bodyPr>
          <a:lstStyle/>
          <a:p>
            <a:r>
              <a:rPr lang="en-US" sz="4400" cap="none" dirty="0"/>
              <a:t>Jurisdiction of the 310 law overlaps with other laws</a:t>
            </a:r>
          </a:p>
          <a:p>
            <a:r>
              <a:rPr lang="en-US" sz="4400" cap="none" dirty="0"/>
              <a:t>The applicant is responsible for getting all necessary permits, but CDs can help point them in the right direction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22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9D6B92-A0AE-7435-2776-271BA76DCB6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3775" y="-1596177"/>
            <a:ext cx="10364451" cy="159617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Contact information</a:t>
            </a:r>
          </a:p>
        </p:txBody>
      </p:sp>
      <p:pic>
        <p:nvPicPr>
          <p:cNvPr id="4" name="Picture 3" descr="Logo, D.N.R.C.">
            <a:extLst>
              <a:ext uri="{FF2B5EF4-FFF2-40B4-BE49-F238E27FC236}">
                <a16:creationId xmlns:a16="http://schemas.microsoft.com/office/drawing/2014/main" id="{D048C1F8-6FF1-35CD-B5A0-E5CA182950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691" y="2306998"/>
            <a:ext cx="2339589" cy="2244003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3DAB8D6-E635-040A-5A47-8D8360E99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322161"/>
              </p:ext>
            </p:extLst>
          </p:nvPr>
        </p:nvGraphicFramePr>
        <p:xfrm>
          <a:off x="3190009" y="2011680"/>
          <a:ext cx="8257309" cy="2834640"/>
        </p:xfrm>
        <a:graphic>
          <a:graphicData uri="http://schemas.openxmlformats.org/drawingml/2006/table">
            <a:tbl>
              <a:tblPr firstRow="1" firstCol="1" bandRow="1"/>
              <a:tblGrid>
                <a:gridCol w="2119746">
                  <a:extLst>
                    <a:ext uri="{9D8B030D-6E8A-4147-A177-3AD203B41FA5}">
                      <a16:colId xmlns:a16="http://schemas.microsoft.com/office/drawing/2014/main" val="3818184944"/>
                    </a:ext>
                  </a:extLst>
                </a:gridCol>
                <a:gridCol w="6137563">
                  <a:extLst>
                    <a:ext uri="{9D8B030D-6E8A-4147-A177-3AD203B41FA5}">
                      <a16:colId xmlns:a16="http://schemas.microsoft.com/office/drawing/2014/main" val="186056899"/>
                    </a:ext>
                  </a:extLst>
                </a:gridCol>
              </a:tblGrid>
              <a:tr h="7708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kern="0" dirty="0">
                          <a:solidFill>
                            <a:srgbClr val="2F549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Hailey Graf</a:t>
                      </a:r>
                      <a:endParaRPr lang="en-US" sz="4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Stream Permitting Coordinator</a:t>
                      </a:r>
                      <a:endParaRPr lang="en-US" sz="4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Conservation Districts Bureau</a:t>
                      </a:r>
                      <a:endParaRPr lang="en-US" sz="4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200" b="1" kern="0" dirty="0">
                          <a:solidFill>
                            <a:srgbClr val="2F549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Phone : </a:t>
                      </a:r>
                      <a:r>
                        <a:rPr lang="en-US" sz="320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(406) 437-4435</a:t>
                      </a:r>
                      <a:endParaRPr lang="en-US" sz="4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200" b="1" kern="0" dirty="0">
                          <a:solidFill>
                            <a:srgbClr val="2F549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r>
                        <a:rPr lang="fr-FR" sz="3200" kern="0" dirty="0">
                          <a:solidFill>
                            <a:srgbClr val="2F549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kern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hailey.graf@mt.gov</a:t>
                      </a:r>
                      <a:endParaRPr lang="en-US" sz="4800" kern="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580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8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FA5E6-98D8-D99A-C250-877D0CF8F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</a:rPr>
              <a:t>What We’ll Cover…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Content Placeholder 2" descr="verticle bullet list">
            <a:extLst>
              <a:ext uri="{FF2B5EF4-FFF2-40B4-BE49-F238E27FC236}">
                <a16:creationId xmlns:a16="http://schemas.microsoft.com/office/drawing/2014/main" id="{834EA9E6-4E40-C53B-0221-D2F58F5AFE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448207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26260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8D325C-9AFF-FA5A-0C16-CB3D65FE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1588878"/>
            <a:ext cx="3519483" cy="3680244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FFFFFF"/>
                </a:solidFill>
              </a:rPr>
              <a:t>Overlapping Jurisdiction</a:t>
            </a:r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287C-EC3A-54E9-C024-75FB182E2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794" y="463138"/>
            <a:ext cx="7216780" cy="6032665"/>
          </a:xfrm>
        </p:spPr>
        <p:txBody>
          <a:bodyPr anchor="ctr">
            <a:normAutofit/>
          </a:bodyPr>
          <a:lstStyle/>
          <a:p>
            <a:r>
              <a:rPr lang="en-US" sz="3000" cap="none" dirty="0"/>
              <a:t>Jurisdiction from all the different agencies overlaps, depending on location and project type</a:t>
            </a:r>
          </a:p>
          <a:p>
            <a:r>
              <a:rPr lang="en-US" sz="3000" cap="none" dirty="0"/>
              <a:t>No 1 permit supersedes others</a:t>
            </a:r>
          </a:p>
          <a:p>
            <a:r>
              <a:rPr lang="en-US" sz="3000" cap="none" dirty="0"/>
              <a:t>There are many instances where 1 project might require multiple permits</a:t>
            </a:r>
            <a:endParaRPr lang="en-US" sz="2800" cap="none" dirty="0"/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209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8D325C-9AFF-FA5A-0C16-CB3D65FE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1588878"/>
            <a:ext cx="3519483" cy="3680244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FFFFFF"/>
                </a:solidFill>
              </a:rPr>
              <a:t>Overlapping Jurisdiction.</a:t>
            </a:r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287C-EC3A-54E9-C024-75FB182E2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794" y="463138"/>
            <a:ext cx="7216780" cy="2425205"/>
          </a:xfrm>
        </p:spPr>
        <p:txBody>
          <a:bodyPr anchor="ctr">
            <a:normAutofit/>
          </a:bodyPr>
          <a:lstStyle/>
          <a:p>
            <a:r>
              <a:rPr lang="en-US" sz="3000" cap="none" dirty="0"/>
              <a:t>Think of it like a Venn diagram</a:t>
            </a:r>
          </a:p>
        </p:txBody>
      </p:sp>
      <p:pic>
        <p:nvPicPr>
          <p:cNvPr id="1028" name="Picture 4" descr="Venn Diagram: Definition, Types and What It's Used For | Indeed.com">
            <a:extLst>
              <a:ext uri="{FF2B5EF4-FFF2-40B4-BE49-F238E27FC236}">
                <a16:creationId xmlns:a16="http://schemas.microsoft.com/office/drawing/2014/main" id="{453B6541-EB83-8957-8C10-CB1A1EB15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256" y="2278742"/>
            <a:ext cx="6114374" cy="396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30B225-A1B7-E846-859B-507A16C494F6}"/>
              </a:ext>
            </a:extLst>
          </p:cNvPr>
          <p:cNvSpPr txBox="1"/>
          <p:nvPr/>
        </p:nvSpPr>
        <p:spPr>
          <a:xfrm>
            <a:off x="5544457" y="3730171"/>
            <a:ext cx="1451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Floodplain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B21712-3766-254F-BAC3-6B3010705BF9}"/>
              </a:ext>
            </a:extLst>
          </p:cNvPr>
          <p:cNvSpPr txBox="1"/>
          <p:nvPr/>
        </p:nvSpPr>
        <p:spPr>
          <a:xfrm>
            <a:off x="7262107" y="4099503"/>
            <a:ext cx="1034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Floodplain &amp; 310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59048D-7C47-B018-B7D5-31344B4981A1}"/>
              </a:ext>
            </a:extLst>
          </p:cNvPr>
          <p:cNvSpPr txBox="1"/>
          <p:nvPr/>
        </p:nvSpPr>
        <p:spPr>
          <a:xfrm>
            <a:off x="8750201" y="3729388"/>
            <a:ext cx="1451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Perennial Stream</a:t>
            </a:r>
          </a:p>
        </p:txBody>
      </p:sp>
    </p:spTree>
    <p:extLst>
      <p:ext uri="{BB962C8B-B14F-4D97-AF65-F5344CB8AC3E}">
        <p14:creationId xmlns:p14="http://schemas.microsoft.com/office/powerpoint/2010/main" val="2452333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8D325C-9AFF-FA5A-0C16-CB3D65FE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588878"/>
            <a:ext cx="3211508" cy="3680244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FFFFFF"/>
                </a:solidFill>
              </a:rPr>
              <a:t>What is a CD’s Role?</a:t>
            </a:r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287C-EC3A-54E9-C024-75FB182E2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794" y="463138"/>
            <a:ext cx="7216780" cy="6032665"/>
          </a:xfrm>
        </p:spPr>
        <p:txBody>
          <a:bodyPr anchor="ctr">
            <a:normAutofit/>
          </a:bodyPr>
          <a:lstStyle/>
          <a:p>
            <a:r>
              <a:rPr lang="en-US" sz="3000" cap="none" dirty="0"/>
              <a:t>Use the Joint Application (Form 270)</a:t>
            </a:r>
          </a:p>
          <a:p>
            <a:r>
              <a:rPr lang="en-US" sz="3000" cap="none" dirty="0"/>
              <a:t>We all help each other out</a:t>
            </a:r>
          </a:p>
          <a:p>
            <a:r>
              <a:rPr lang="en-US" sz="3000" cap="none" dirty="0"/>
              <a:t>As a courtesy, direct applicants to other agencies. BUT, make sure to remind applicants that it is not your decision and they are responsible for checking with the other agencies. </a:t>
            </a:r>
          </a:p>
          <a:p>
            <a:endParaRPr lang="en-US" sz="2800" cap="none" dirty="0"/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219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8D325C-9AFF-FA5A-0C16-CB3D65FE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20" y="1588878"/>
            <a:ext cx="3326785" cy="3680244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FFFFFF"/>
                </a:solidFill>
              </a:rPr>
              <a:t>Resources</a:t>
            </a:r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287C-EC3A-54E9-C024-75FB182E2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794" y="1049695"/>
            <a:ext cx="6642806" cy="4758611"/>
          </a:xfrm>
        </p:spPr>
        <p:txBody>
          <a:bodyPr anchor="ctr">
            <a:normAutofit/>
          </a:bodyPr>
          <a:lstStyle/>
          <a:p>
            <a:r>
              <a:rPr lang="en-US" sz="2800" cap="none" dirty="0">
                <a:hlinkClick r:id="rId4"/>
              </a:rPr>
              <a:t>https://dnrc.mt.gov/Licenses-and-Permits/Stream-Permitting/</a:t>
            </a:r>
            <a:endParaRPr lang="en-US" sz="2800" cap="none" dirty="0"/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900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48E2B4-4DF5-DC83-5B90-7B81DF0E2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419900"/>
            <a:ext cx="2844002" cy="4018201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FAQ 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F372E-E9F3-B690-301B-07F2C2442C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1008" y="314325"/>
            <a:ext cx="6576591" cy="61293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cap="none" dirty="0"/>
              <a:t>Q: What happens if a project is modified by one agency? </a:t>
            </a:r>
          </a:p>
          <a:p>
            <a:pPr marL="0" indent="0">
              <a:buNone/>
            </a:pPr>
            <a:endParaRPr lang="en-US" sz="2800" cap="none" dirty="0"/>
          </a:p>
          <a:p>
            <a:pPr marL="0" indent="0">
              <a:buNone/>
            </a:pPr>
            <a:r>
              <a:rPr lang="en-US" sz="2800" cap="none" dirty="0"/>
              <a:t>A: The applicant must fulfill the requirements of each permit. If one permitting agency requires a change to the project, that change must be approved in each application.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691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48E2B4-4DF5-DC83-5B90-7B81DF0E2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419900"/>
            <a:ext cx="2844002" cy="4018201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FAQ 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F372E-E9F3-B690-301B-07F2C2442C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1008" y="1193575"/>
            <a:ext cx="6576591" cy="525076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600" cap="none" dirty="0"/>
              <a:t>Q: </a:t>
            </a:r>
            <a:r>
              <a:rPr lang="en-US" sz="2800" cap="none" dirty="0"/>
              <a:t>If someone is following the SMZ rules, do they still need a permit?</a:t>
            </a:r>
          </a:p>
          <a:p>
            <a:pPr marL="0" indent="0">
              <a:buNone/>
            </a:pPr>
            <a:endParaRPr lang="en-US" sz="2600" cap="none" dirty="0"/>
          </a:p>
          <a:p>
            <a:pPr marL="0" indent="0">
              <a:buNone/>
            </a:pPr>
            <a:r>
              <a:rPr lang="en-US" sz="2600" cap="none" dirty="0"/>
              <a:t>A: </a:t>
            </a:r>
            <a:r>
              <a:rPr lang="en-US" sz="3000" cap="none" dirty="0"/>
              <a:t>If the project is being conducted by a private entity on a perennially flowing stream, then yes. There is overlapping jurisdiction between a 310 permit and the SMZ law. </a:t>
            </a:r>
            <a:endParaRPr lang="en-US" sz="2600" cap="none" dirty="0"/>
          </a:p>
          <a:p>
            <a:endParaRPr lang="en-US" sz="2800" cap="none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69015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3650DCDE146A478B1BC5949F602B2E" ma:contentTypeVersion="19" ma:contentTypeDescription="Create a new document." ma:contentTypeScope="" ma:versionID="254a7ce9ee52b8122fcbbec7f8048e6e">
  <xsd:schema xmlns:xsd="http://www.w3.org/2001/XMLSchema" xmlns:xs="http://www.w3.org/2001/XMLSchema" xmlns:p="http://schemas.microsoft.com/office/2006/metadata/properties" xmlns:ns1="http://schemas.microsoft.com/sharepoint/v3" xmlns:ns2="04d381b5-4d15-45b6-9cd7-38992b2a11be" xmlns:ns3="31fd62e0-9399-4265-b5fb-40ac838bc50e" targetNamespace="http://schemas.microsoft.com/office/2006/metadata/properties" ma:root="true" ma:fieldsID="75e5f5019e936e7005c1760beeb6eec3" ns1:_="" ns2:_="" ns3:_="">
    <xsd:import namespace="http://schemas.microsoft.com/sharepoint/v3"/>
    <xsd:import namespace="04d381b5-4d15-45b6-9cd7-38992b2a11be"/>
    <xsd:import namespace="31fd62e0-9399-4265-b5fb-40ac838bc5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d381b5-4d15-45b6-9cd7-38992b2a11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5ed7e3c-a509-4d5c-98b3-887d36f9ef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d62e0-9399-4265-b5fb-40ac838bc50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e1d71e3-2579-45d9-8185-5ac32a519a4c}" ma:internalName="TaxCatchAll" ma:showField="CatchAllData" ma:web="31fd62e0-9399-4265-b5fb-40ac838bc5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1fd62e0-9399-4265-b5fb-40ac838bc50e" xsi:nil="true"/>
    <_ip_UnifiedCompliancePolicyProperties xmlns="http://schemas.microsoft.com/sharepoint/v3" xsi:nil="true"/>
    <lcf76f155ced4ddcb4097134ff3c332f xmlns="04d381b5-4d15-45b6-9cd7-38992b2a11b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2712BFE-701B-410D-B4B5-4869564CB7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82BFEE-F53A-4406-8320-1941CF5522DA}"/>
</file>

<file path=customXml/itemProps3.xml><?xml version="1.0" encoding="utf-8"?>
<ds:datastoreItem xmlns:ds="http://schemas.openxmlformats.org/officeDocument/2006/customXml" ds:itemID="{21E0BD82-A63B-4B98-BDB2-EE6FA539C5B9}">
  <ds:schemaRefs>
    <ds:schemaRef ds:uri="04d381b5-4d15-45b6-9cd7-38992b2a11be"/>
    <ds:schemaRef ds:uri="http://www.w3.org/XML/1998/namespace"/>
    <ds:schemaRef ds:uri="31fd62e0-9399-4265-b5fb-40ac838bc50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sharepoint/v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</TotalTime>
  <Words>411</Words>
  <Application>Microsoft Office PowerPoint</Application>
  <PresentationFormat>Widescreen</PresentationFormat>
  <Paragraphs>56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Tw Cen MT</vt:lpstr>
      <vt:lpstr>Droplet</vt:lpstr>
      <vt:lpstr>310 Mini Trainings</vt:lpstr>
      <vt:lpstr>Contact information</vt:lpstr>
      <vt:lpstr>What We’ll Cover… </vt:lpstr>
      <vt:lpstr>Overlapping Jurisdiction</vt:lpstr>
      <vt:lpstr>Overlapping Jurisdiction.</vt:lpstr>
      <vt:lpstr>What is a CD’s Role?</vt:lpstr>
      <vt:lpstr>Resources</vt:lpstr>
      <vt:lpstr>FAQ 1:</vt:lpstr>
      <vt:lpstr>FAQ 2:</vt:lpstr>
      <vt:lpstr>FAQ 3: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310 Mini Trainings</dc:title>
  <dc:creator>Graf, Hailey</dc:creator>
  <cp:lastModifiedBy>Hallsten, Nicole</cp:lastModifiedBy>
  <cp:revision>5</cp:revision>
  <dcterms:created xsi:type="dcterms:W3CDTF">2023-04-11T17:52:34Z</dcterms:created>
  <dcterms:modified xsi:type="dcterms:W3CDTF">2026-02-19T21:33:26Z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0x0101007A3650DCDE146A478B1BC5949F602B2E</vt:lpwstr>
  </property>
  <property fmtid="{D5CDD505-2E9C-101B-9397-08002B2CF9AE}" pid="3" name="MediaServiceImageTags">
    <vt:lpwstr/>
  </property>
</Properties>
</file>